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4" r:id="rId3"/>
    <p:sldId id="257" r:id="rId4"/>
    <p:sldId id="276" r:id="rId5"/>
    <p:sldId id="258" r:id="rId6"/>
    <p:sldId id="265" r:id="rId7"/>
    <p:sldId id="270" r:id="rId8"/>
    <p:sldId id="266" r:id="rId9"/>
    <p:sldId id="277" r:id="rId10"/>
    <p:sldId id="272" r:id="rId11"/>
    <p:sldId id="273" r:id="rId12"/>
    <p:sldId id="274" r:id="rId13"/>
    <p:sldId id="263" r:id="rId14"/>
    <p:sldId id="275" r:id="rId1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675D8-F6EB-4F47-A70C-D0FED07F983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CBA07-E08A-4033-A403-99BE4FF53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1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FBA2A-58B0-48CB-9AB5-22F5B76F34F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7638" y="884238"/>
            <a:ext cx="7747001" cy="435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4981" y="5521893"/>
            <a:ext cx="5962970" cy="5231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08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78AB5D-6811-4A4C-BCA5-D50F016DDC9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6050" y="884238"/>
            <a:ext cx="7745413" cy="435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4981" y="5521893"/>
            <a:ext cx="5962970" cy="5231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56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3CB5B-3CFB-4609-B973-1E13702E74B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6050" y="884238"/>
            <a:ext cx="7745413" cy="435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4981" y="5521893"/>
            <a:ext cx="5962970" cy="5231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25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0EB8EA-5C40-4AB0-977F-90D5EE4F2A32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6050" y="884238"/>
            <a:ext cx="7745413" cy="435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4981" y="5521893"/>
            <a:ext cx="5962970" cy="5231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4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2A0F5A-FAB8-46A5-91D9-079A78BC8D7E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6050" y="884238"/>
            <a:ext cx="7745413" cy="435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4981" y="5521893"/>
            <a:ext cx="5962970" cy="5231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48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FBA2A-58B0-48CB-9AB5-22F5B76F34FD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7638" y="884238"/>
            <a:ext cx="7747001" cy="435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4981" y="5521893"/>
            <a:ext cx="5962970" cy="5231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08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309FE-90DE-44AF-BB23-D0B3AE706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ECBC37-B99C-418A-8A03-93CF45876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E7114-3815-4EC8-BFF4-99932353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ED2004-1779-4B2D-9F85-488C64A9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246B6-1204-4BA5-B3F8-EE0D4B60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3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0EFAD-3E6D-4032-AFC2-66462EFD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69C889-1A40-41B6-8413-51259D1AF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D93E4-FD2E-4789-896E-DE1012AA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6406F-F9A6-4909-B11B-7D16E363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630E0-1B7F-453E-85B7-1E830220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4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617DD8-C2EE-4961-AC5C-9C9E545CE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523E0A-3335-471C-9791-D91D3366D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2EDCAA-BD6D-469A-A155-BC702AC7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0B02B-7E7C-4A3B-B60C-6848B8CB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06CAE-825A-4F72-9AA9-69B37C42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577D9-5F87-498F-9A64-F8F2C877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BC5EC-D3DA-4FE3-8C19-DFF10F75F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65856-72B2-4B71-BEA5-BCABE7BB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217CD-8D58-47D4-B745-8FB55058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AE343-BD4B-4750-B443-195DA555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2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3D97D-1581-4F23-8137-2A71C3EB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A9212-051B-483D-A508-5B2B6C301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B981AA-AFA8-451A-9AF0-5506138E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D6081-D065-4507-B225-E1EA9E62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516D-B1BE-496B-8548-7ACA5852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9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64E88-9E98-4991-8FB4-1D4495C6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37C8C-0886-4AD0-A4F9-669247B29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75843C-17FF-4DDB-923A-5A56F70C3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153FBF-2C19-4860-8B93-B64DC33F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E3569-5276-40CD-B2FD-D14EDC24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967232-F4C8-4828-A5D6-278435F6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0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2CF34-645D-4DFC-A6F2-2A385731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E62CDD-6D97-44EB-AB01-FED15F537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2ADE05-EF52-48F2-945E-C7271B739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E73E0E-780C-4E8E-880F-B07266512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EC54B-D821-4A03-A0B9-D3EBFFD02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4B85AA-C7E6-4E27-95E0-B0516134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7021EB-91BC-4F6C-94D4-546AD898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62FF90-E983-478A-A6C6-18519050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5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5CE78-FF15-45F8-9B31-F8523D4C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AA7AB8-7CFF-426A-8A6A-3C0BEA26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C6EA88-D970-4145-98A3-47883DF1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B6D0F4-F2CD-443A-9AF5-0706A7D8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6283F5-80E3-4193-AE74-95FF1F9C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35BC7B-BF27-4C21-9604-2D207EE8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5CA19F-3A69-4703-9BF5-F1B38C33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9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ED6D9-1560-4DE0-810C-5EBF3989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43211-1C52-4993-AB30-0C9239D0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998937-0D78-4C7A-9AAC-366F0BBA2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45776F-0AB7-44F9-82D5-906522DE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B0E48D-70FA-48BA-80CD-CAB28B36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93A8C3-BDB3-4695-9B9F-38740ED4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5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89463-FA73-43F7-8E8E-0087355B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7B07F1-4797-4E93-BA2D-7FF3D5BA3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CC081-80BF-456F-A943-B47A6CA3E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69D779-380B-4F58-8483-5AB285F1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94AE2-8F09-4FB9-A74F-F3EEBB52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29FE4E-3031-4708-A2F5-A29644B9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1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CB818-0829-4D84-A27F-913F2539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554C91-A061-4C73-AC2C-1C258D3E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028E5-8663-4229-8C74-48E2FC239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F83B-53E9-4509-93E4-555BECBAA94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3B622-5CB6-47D3-928C-423368B19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A9B6E-3275-497B-BEA5-B277D4757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B310-EF58-4409-A6D0-D879F0D5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0" y="1122363"/>
            <a:ext cx="9142413" cy="169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6000" b="1" dirty="0">
                <a:solidFill>
                  <a:schemeClr val="accent1"/>
                </a:solidFill>
                <a:latin typeface="Calibri Light" panose="020F0302020204030204" pitchFamily="34" charset="0"/>
                <a:cs typeface="DejaVu Sans" charset="0"/>
              </a:rPr>
              <a:t>Ивановская область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0" y="2994054"/>
            <a:ext cx="9142413" cy="22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2400" dirty="0">
                <a:latin typeface="Calibri" panose="020F0502020204030204" pitchFamily="34" charset="0"/>
                <a:cs typeface="DejaVu Sans" charset="0"/>
              </a:rPr>
              <a:t>Детская поликлиника № 7 областного бюджетного учреждения здравоохранения «Городская клиническая больница №7» , на базе которой реализован проект «Оптимизация времени проведения профилактических осмотров детей в возрасте 1 месяца» </a:t>
            </a:r>
          </a:p>
          <a:p>
            <a:pPr algn="ctr">
              <a:lnSpc>
                <a:spcPct val="100000"/>
              </a:lnSpc>
            </a:pPr>
            <a:r>
              <a:rPr lang="ru-RU" altLang="ru-RU" sz="2400" dirty="0">
                <a:latin typeface="Calibri" panose="020F0502020204030204" pitchFamily="34" charset="0"/>
                <a:cs typeface="DejaVu Sans" charset="0"/>
              </a:rPr>
              <a:t>(лучшая практика) </a:t>
            </a:r>
          </a:p>
        </p:txBody>
      </p:sp>
    </p:spTree>
    <p:extLst>
      <p:ext uri="{BB962C8B-B14F-4D97-AF65-F5344CB8AC3E}">
        <p14:creationId xmlns:p14="http://schemas.microsoft.com/office/powerpoint/2010/main" val="17352210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60425" y="36513"/>
            <a:ext cx="105140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DejaVu Sans" charset="0"/>
              </a:rPr>
              <a:t>Разработанные стандарты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74688"/>
            <a:ext cx="4235450" cy="59483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679450"/>
            <a:ext cx="4214812" cy="608806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4526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60425" y="36513"/>
            <a:ext cx="105140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DejaVu Sans" charset="0"/>
              </a:rPr>
              <a:t>Разработанные стандарты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84213"/>
            <a:ext cx="4667250" cy="60166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745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60425" y="144463"/>
            <a:ext cx="105140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DejaVu Sans" charset="0"/>
              </a:rPr>
              <a:t>Образец стандартизации процесса</a:t>
            </a:r>
            <a:endParaRPr lang="ru-RU" altLang="ru-RU" sz="4400" b="1" dirty="0">
              <a:solidFill>
                <a:schemeClr val="accent1"/>
              </a:solidFill>
              <a:latin typeface="Calibri Light" panose="020F0302020204030204" pitchFamily="34" charset="0"/>
              <a:cs typeface="DejaVu Sans" charset="0"/>
            </a:endParaRP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936625" y="1511300"/>
          <a:ext cx="10585450" cy="4776789"/>
        </p:xfrm>
        <a:graphic>
          <a:graphicData uri="http://schemas.openxmlformats.org/drawingml/2006/table">
            <a:tbl>
              <a:tblPr/>
              <a:tblGrid>
                <a:gridCol w="1487488">
                  <a:extLst>
                    <a:ext uri="{9D8B030D-6E8A-4147-A177-3AD203B41FA5}">
                      <a16:colId xmlns:a16="http://schemas.microsoft.com/office/drawing/2014/main" val="1583543172"/>
                    </a:ext>
                  </a:extLst>
                </a:gridCol>
                <a:gridCol w="2325687">
                  <a:extLst>
                    <a:ext uri="{9D8B030D-6E8A-4147-A177-3AD203B41FA5}">
                      <a16:colId xmlns:a16="http://schemas.microsoft.com/office/drawing/2014/main" val="3111790388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717473965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val="1823481386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719503030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631720432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Арт. услуги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Наименование услуги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Кабинет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ФИО Врача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Время / Номер Очереди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63041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В01.026.001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Прием (осмотр, консультация) врача – окулиста первичный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ДП-03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Саид Мохаммад Ксения Александровна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24.10.2019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08:10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174827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00-000001305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Эхокардиография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ДП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ДП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 ЭХО 21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каб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Варенцова Лариса Георгиевна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24.10.2019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08:20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159942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00-000001303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УЗИ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 в 1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ДП УЗИ 25 каб.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Милошевская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 Мария Михайловна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24.10.2019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08:30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5970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В01.023.001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Прием (осмотр, консультация) врача – невролога первичный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ДП-52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Куварзина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 Ольга Александровна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24.10.2019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09:00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857668"/>
                  </a:ext>
                </a:extLst>
              </a:tr>
              <a:tr h="7175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В01.028.001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Прием (осмотр, консультация) врача – оториноларинголога первичный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ДП-30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Кахраманова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Матанат Ахад кызы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24.10.2019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09:10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328073"/>
                  </a:ext>
                </a:extLst>
              </a:tr>
              <a:tr h="7175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В01.010.001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Прием (осмотр, консультация) врача – детского хирурга первичный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ДП-36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Мошенина Вероника Сергеевна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24.10.2019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09:20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087679"/>
                  </a:ext>
                </a:extLst>
              </a:tr>
              <a:tr h="7175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В01.031.003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Прием (осмотр, консультация) врача – педиатра участкового первичный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ДП-09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Романова Анна Васильевна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 24.10.2019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09:30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98113"/>
                  </a:ext>
                </a:extLst>
              </a:tr>
            </a:tbl>
          </a:graphicData>
        </a:graphic>
      </p:graphicFrame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900113" y="876300"/>
            <a:ext cx="5553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b="1">
                <a:latin typeface="Consolas" panose="020B0609020204030204" pitchFamily="49" charset="0"/>
                <a:cs typeface="DejaVu Sans" charset="0"/>
              </a:rPr>
              <a:t>Маршрутный лист 1</a:t>
            </a:r>
          </a:p>
          <a:p>
            <a:pPr>
              <a:lnSpc>
                <a:spcPct val="100000"/>
              </a:lnSpc>
            </a:pPr>
            <a:r>
              <a:rPr lang="ru-RU" altLang="ru-RU" sz="1100" b="1">
                <a:latin typeface="Consolas" panose="020B0609020204030204" pitchFamily="49" charset="0"/>
                <a:cs typeface="DejaVu Sans" charset="0"/>
              </a:rPr>
              <a:t>Пациент:  Иванов Илья Сергеевич (1 месяц)</a:t>
            </a:r>
          </a:p>
          <a:p>
            <a:pPr>
              <a:lnSpc>
                <a:spcPct val="100000"/>
              </a:lnSpc>
            </a:pPr>
            <a:endParaRPr lang="ru-RU" altLang="ru-RU" sz="1100"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961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C5C49-B63B-44B8-A49B-363C190E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16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Уровень внедрения решений*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FA754-8F9E-4E9F-8500-CD579661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131"/>
            <a:ext cx="10515600" cy="4582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* - внедрение на уровне </a:t>
            </a:r>
            <a:r>
              <a:rPr lang="ru-RU" dirty="0" smtClean="0"/>
              <a:t>медицинских организаций планируется в 2020 году детскими учреждениями области, вступившими в региональный проект Ивановской области « Развитие системы оказания первичной медико-санитарной помощи».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Механизм тиражирования: наглядная визуализация  данного проекта в действии всем </a:t>
            </a:r>
            <a:r>
              <a:rPr lang="ru-RU" dirty="0"/>
              <a:t>заинтересованным </a:t>
            </a:r>
            <a:r>
              <a:rPr lang="ru-RU" dirty="0" smtClean="0"/>
              <a:t>лицам на базе детской поликлиники </a:t>
            </a:r>
            <a:r>
              <a:rPr lang="ru-RU" dirty="0"/>
              <a:t>№7 </a:t>
            </a:r>
            <a:r>
              <a:rPr lang="ru-RU" dirty="0" smtClean="0"/>
              <a:t>; передача документарных и информационных наработок при тиражировании.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Ресурсы, требующиеся для внедрения: наличие необходимого числа специалистов в дни проведения ПО, разработка маршрутного листа в МИС (1С: Больница), просветительская работа по увеличению охвата детей ПО.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5741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0" y="2514187"/>
            <a:ext cx="9142413" cy="169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60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DejaVu Sans" charset="0"/>
              </a:rPr>
              <a:t>Спасибо</a:t>
            </a:r>
          </a:p>
          <a:p>
            <a:pPr algn="ctr">
              <a:lnSpc>
                <a:spcPct val="100000"/>
              </a:lnSpc>
            </a:pPr>
            <a:r>
              <a:rPr lang="ru-RU" altLang="ru-RU" sz="60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DejaVu Sans" charset="0"/>
              </a:rPr>
              <a:t>за внимание!</a:t>
            </a:r>
            <a:endParaRPr lang="ru-RU" altLang="ru-RU" sz="60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210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7F832-57CD-4E69-B0BD-D1B5183E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67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Достигнутые результаты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45E394B-2F60-4A41-9B9C-E6C8816CB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014130"/>
              </p:ext>
            </p:extLst>
          </p:nvPr>
        </p:nvGraphicFramePr>
        <p:xfrm>
          <a:off x="838196" y="1357140"/>
          <a:ext cx="10907688" cy="3159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4504">
                  <a:extLst>
                    <a:ext uri="{9D8B030D-6E8A-4147-A177-3AD203B41FA5}">
                      <a16:colId xmlns:a16="http://schemas.microsoft.com/office/drawing/2014/main" val="4031569567"/>
                    </a:ext>
                  </a:extLst>
                </a:gridCol>
                <a:gridCol w="2836862">
                  <a:extLst>
                    <a:ext uri="{9D8B030D-6E8A-4147-A177-3AD203B41FA5}">
                      <a16:colId xmlns:a16="http://schemas.microsoft.com/office/drawing/2014/main" val="2451226972"/>
                    </a:ext>
                  </a:extLst>
                </a:gridCol>
                <a:gridCol w="2266322">
                  <a:extLst>
                    <a:ext uri="{9D8B030D-6E8A-4147-A177-3AD203B41FA5}">
                      <a16:colId xmlns:a16="http://schemas.microsoft.com/office/drawing/2014/main" val="2301233370"/>
                    </a:ext>
                  </a:extLst>
                </a:gridCol>
              </a:tblGrid>
              <a:tr h="57923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Исходное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Достигнутое 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011342"/>
                  </a:ext>
                </a:extLst>
              </a:tr>
              <a:tr h="69075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Время</a:t>
                      </a:r>
                      <a:r>
                        <a:rPr lang="ru-RU" baseline="0" dirty="0" smtClean="0"/>
                        <a:t> прохождения профилактического медицинского осмотра, детей 1 месяца жизни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дней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дня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451142"/>
                  </a:ext>
                </a:extLst>
              </a:tr>
              <a:tr h="57923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ru-RU" dirty="0" smtClean="0"/>
                        <a:t>Период ожидания пациентами</a:t>
                      </a:r>
                      <a:r>
                        <a:rPr lang="ru-RU" baseline="0" dirty="0" smtClean="0"/>
                        <a:t> предварительной</a:t>
                      </a:r>
                      <a:endParaRPr lang="en-US" baseline="0" dirty="0" smtClean="0"/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baseline="0" dirty="0" smtClean="0"/>
                        <a:t>записи к специалистам и на обследования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дней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3 дня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975075"/>
                  </a:ext>
                </a:extLst>
              </a:tr>
              <a:tr h="82748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Неудовлетворенность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родителей (законных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представителей) доступностью прохождения профилактического обследования в детской поликлинике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3070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B09690-58AC-4659-A168-5B1B98B8CF0C}"/>
              </a:ext>
            </a:extLst>
          </p:cNvPr>
          <p:cNvSpPr txBox="1"/>
          <p:nvPr/>
        </p:nvSpPr>
        <p:spPr>
          <a:xfrm>
            <a:off x="862472" y="4502627"/>
            <a:ext cx="10799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Критерии</a:t>
            </a:r>
            <a:r>
              <a:rPr lang="ru-RU" sz="2000" dirty="0"/>
              <a:t>, целевые значения которых достигались в рамках проекта по </a:t>
            </a:r>
            <a:r>
              <a:rPr lang="ru-RU" sz="2000" dirty="0" smtClean="0"/>
              <a:t>улучшению: критерий 1 Методических рекомендаций Министерства здравоохранения: количество пересечений потоков при проведении мед.</a:t>
            </a:r>
            <a:r>
              <a:rPr lang="en-US" sz="2000" dirty="0" smtClean="0"/>
              <a:t> </a:t>
            </a:r>
            <a:r>
              <a:rPr lang="ru-RU" sz="2000" dirty="0" smtClean="0"/>
              <a:t>осмотров с иными потоками –не более 3 пересечений.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E128E-CBA6-484E-9105-70E0B8897628}"/>
              </a:ext>
            </a:extLst>
          </p:cNvPr>
          <p:cNvSpPr txBox="1"/>
          <p:nvPr/>
        </p:nvSpPr>
        <p:spPr>
          <a:xfrm>
            <a:off x="864680" y="5621100"/>
            <a:ext cx="10515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Инструменты бережливого производства, использованные в рамках проекта по улучшению</a:t>
            </a:r>
            <a:r>
              <a:rPr lang="ru-RU" sz="2000" dirty="0" smtClean="0"/>
              <a:t>: картирование потока создания ценности, система 5</a:t>
            </a:r>
            <a:r>
              <a:rPr lang="en-US" sz="2000" dirty="0" smtClean="0"/>
              <a:t>C</a:t>
            </a:r>
            <a:r>
              <a:rPr lang="ru-RU" sz="2000" dirty="0" smtClean="0"/>
              <a:t>,стандартизированная работа.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7193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461DF-5C56-4F4B-8006-8430C454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7758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Карточка проекта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7452"/>
          <a:stretch>
            <a:fillRect/>
          </a:stretch>
        </p:blipFill>
        <p:spPr bwMode="auto">
          <a:xfrm rot="5400000">
            <a:off x="3086045" y="-1419086"/>
            <a:ext cx="5907187" cy="1031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37" r="74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2154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468000" y="2740680"/>
            <a:ext cx="82656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ЭХО-КГ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2095320" y="2714760"/>
            <a:ext cx="82584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УЗИ</a:t>
            </a: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9589080" y="2697480"/>
            <a:ext cx="82656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педиатр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8364000" y="2760120"/>
            <a:ext cx="82584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окулист</a:t>
            </a:r>
            <a:endParaRPr/>
          </a:p>
        </p:txBody>
      </p:sp>
      <p:sp>
        <p:nvSpPr>
          <p:cNvPr id="105" name="CustomShape 5"/>
          <p:cNvSpPr/>
          <p:nvPr/>
        </p:nvSpPr>
        <p:spPr>
          <a:xfrm>
            <a:off x="7033080" y="2736000"/>
            <a:ext cx="826560" cy="73512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невролог</a:t>
            </a:r>
            <a:endParaRPr/>
          </a:p>
        </p:txBody>
      </p:sp>
      <p:sp>
        <p:nvSpPr>
          <p:cNvPr id="106" name="CustomShape 6"/>
          <p:cNvSpPr/>
          <p:nvPr/>
        </p:nvSpPr>
        <p:spPr>
          <a:xfrm>
            <a:off x="5881800" y="2736000"/>
            <a:ext cx="82584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ЛОР</a:t>
            </a:r>
            <a:endParaRPr/>
          </a:p>
        </p:txBody>
      </p:sp>
      <p:sp>
        <p:nvSpPr>
          <p:cNvPr id="107" name="CustomShape 7"/>
          <p:cNvSpPr/>
          <p:nvPr/>
        </p:nvSpPr>
        <p:spPr>
          <a:xfrm>
            <a:off x="4657800" y="2736000"/>
            <a:ext cx="825840" cy="73512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хирург</a:t>
            </a:r>
            <a:endParaRPr/>
          </a:p>
        </p:txBody>
      </p:sp>
      <p:sp>
        <p:nvSpPr>
          <p:cNvPr id="108" name="CustomShape 8"/>
          <p:cNvSpPr/>
          <p:nvPr/>
        </p:nvSpPr>
        <p:spPr>
          <a:xfrm>
            <a:off x="1918920" y="1472400"/>
            <a:ext cx="994320" cy="740160"/>
          </a:xfrm>
          <a:prstGeom prst="rect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9"/>
          <p:cNvSpPr/>
          <p:nvPr/>
        </p:nvSpPr>
        <p:spPr>
          <a:xfrm flipH="1">
            <a:off x="2664120" y="106920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10"/>
          <p:cNvSpPr/>
          <p:nvPr/>
        </p:nvSpPr>
        <p:spPr>
          <a:xfrm flipH="1">
            <a:off x="2414640" y="106920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1"/>
          <p:cNvSpPr/>
          <p:nvPr/>
        </p:nvSpPr>
        <p:spPr>
          <a:xfrm flipH="1">
            <a:off x="2165160" y="106920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2"/>
          <p:cNvSpPr/>
          <p:nvPr/>
        </p:nvSpPr>
        <p:spPr>
          <a:xfrm flipH="1">
            <a:off x="1915680" y="1069200"/>
            <a:ext cx="24624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Line 13"/>
          <p:cNvSpPr/>
          <p:nvPr/>
        </p:nvSpPr>
        <p:spPr>
          <a:xfrm>
            <a:off x="1937280" y="1472400"/>
            <a:ext cx="979200" cy="720"/>
          </a:xfrm>
          <a:prstGeom prst="line">
            <a:avLst/>
          </a:prstGeom>
          <a:ln w="2844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14"/>
          <p:cNvSpPr/>
          <p:nvPr/>
        </p:nvSpPr>
        <p:spPr>
          <a:xfrm>
            <a:off x="1918920" y="1661040"/>
            <a:ext cx="101952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поставщик</a:t>
            </a:r>
            <a:endParaRPr/>
          </a:p>
        </p:txBody>
      </p:sp>
      <p:sp>
        <p:nvSpPr>
          <p:cNvPr id="115" name="CustomShape 15"/>
          <p:cNvSpPr/>
          <p:nvPr/>
        </p:nvSpPr>
        <p:spPr>
          <a:xfrm>
            <a:off x="9395400" y="1566720"/>
            <a:ext cx="994320" cy="740160"/>
          </a:xfrm>
          <a:prstGeom prst="rect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6"/>
          <p:cNvSpPr/>
          <p:nvPr/>
        </p:nvSpPr>
        <p:spPr>
          <a:xfrm flipH="1">
            <a:off x="10140240" y="1162800"/>
            <a:ext cx="24624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7"/>
          <p:cNvSpPr/>
          <p:nvPr/>
        </p:nvSpPr>
        <p:spPr>
          <a:xfrm flipH="1">
            <a:off x="9890760" y="1162800"/>
            <a:ext cx="24624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8"/>
          <p:cNvSpPr/>
          <p:nvPr/>
        </p:nvSpPr>
        <p:spPr>
          <a:xfrm flipH="1">
            <a:off x="9640920" y="1162800"/>
            <a:ext cx="24624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19"/>
          <p:cNvSpPr/>
          <p:nvPr/>
        </p:nvSpPr>
        <p:spPr>
          <a:xfrm flipH="1">
            <a:off x="9392160" y="1162800"/>
            <a:ext cx="24624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Line 20"/>
          <p:cNvSpPr/>
          <p:nvPr/>
        </p:nvSpPr>
        <p:spPr>
          <a:xfrm>
            <a:off x="9413760" y="1565640"/>
            <a:ext cx="979200" cy="720"/>
          </a:xfrm>
          <a:prstGeom prst="line">
            <a:avLst/>
          </a:prstGeom>
          <a:ln w="2844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1"/>
          <p:cNvSpPr/>
          <p:nvPr/>
        </p:nvSpPr>
        <p:spPr>
          <a:xfrm>
            <a:off x="9520680" y="1740600"/>
            <a:ext cx="101916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заказчик</a:t>
            </a:r>
            <a:endParaRPr/>
          </a:p>
        </p:txBody>
      </p:sp>
      <p:sp>
        <p:nvSpPr>
          <p:cNvPr id="122" name="CustomShape 22"/>
          <p:cNvSpPr/>
          <p:nvPr/>
        </p:nvSpPr>
        <p:spPr>
          <a:xfrm>
            <a:off x="1635960" y="3312000"/>
            <a:ext cx="509040" cy="509040"/>
          </a:xfrm>
          <a:prstGeom prst="star7">
            <a:avLst>
              <a:gd name="adj" fmla="val 18274"/>
              <a:gd name="hf" fmla="val 102572"/>
              <a:gd name="vf" fmla="val 105210"/>
            </a:avLst>
          </a:prstGeom>
          <a:solidFill>
            <a:schemeClr val="accent2"/>
          </a:solidFill>
          <a:ln w="19080">
            <a:solidFill>
              <a:srgbClr val="8F3B3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3"/>
          <p:cNvSpPr/>
          <p:nvPr/>
        </p:nvSpPr>
        <p:spPr>
          <a:xfrm>
            <a:off x="2820000" y="2226600"/>
            <a:ext cx="509040" cy="509040"/>
          </a:xfrm>
          <a:prstGeom prst="star7">
            <a:avLst>
              <a:gd name="adj" fmla="val 18274"/>
              <a:gd name="hf" fmla="val 102572"/>
              <a:gd name="vf" fmla="val 105210"/>
            </a:avLst>
          </a:prstGeom>
          <a:solidFill>
            <a:schemeClr val="accent2"/>
          </a:solidFill>
          <a:ln w="19080">
            <a:solidFill>
              <a:srgbClr val="8F3B3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4"/>
          <p:cNvSpPr/>
          <p:nvPr/>
        </p:nvSpPr>
        <p:spPr>
          <a:xfrm>
            <a:off x="7875480" y="2370600"/>
            <a:ext cx="509040" cy="509040"/>
          </a:xfrm>
          <a:prstGeom prst="star7">
            <a:avLst>
              <a:gd name="adj" fmla="val 18274"/>
              <a:gd name="hf" fmla="val 102572"/>
              <a:gd name="vf" fmla="val 105210"/>
            </a:avLst>
          </a:prstGeom>
          <a:solidFill>
            <a:schemeClr val="accent2"/>
          </a:solidFill>
          <a:ln w="19080">
            <a:solidFill>
              <a:srgbClr val="8F3B3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5"/>
          <p:cNvSpPr/>
          <p:nvPr/>
        </p:nvSpPr>
        <p:spPr>
          <a:xfrm>
            <a:off x="6630600" y="2364480"/>
            <a:ext cx="509040" cy="509040"/>
          </a:xfrm>
          <a:prstGeom prst="star7">
            <a:avLst>
              <a:gd name="adj" fmla="val 18274"/>
              <a:gd name="hf" fmla="val 102572"/>
              <a:gd name="vf" fmla="val 105210"/>
            </a:avLst>
          </a:prstGeom>
          <a:solidFill>
            <a:schemeClr val="accent2"/>
          </a:solidFill>
          <a:ln w="19080">
            <a:solidFill>
              <a:srgbClr val="8F3B3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6"/>
          <p:cNvSpPr/>
          <p:nvPr/>
        </p:nvSpPr>
        <p:spPr>
          <a:xfrm>
            <a:off x="5284200" y="2360160"/>
            <a:ext cx="508320" cy="509040"/>
          </a:xfrm>
          <a:prstGeom prst="star7">
            <a:avLst>
              <a:gd name="adj" fmla="val 18274"/>
              <a:gd name="hf" fmla="val 102572"/>
              <a:gd name="vf" fmla="val 105210"/>
            </a:avLst>
          </a:prstGeom>
          <a:solidFill>
            <a:schemeClr val="accent2"/>
          </a:solidFill>
          <a:ln w="19080">
            <a:solidFill>
              <a:srgbClr val="8F3B3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7"/>
          <p:cNvSpPr/>
          <p:nvPr/>
        </p:nvSpPr>
        <p:spPr>
          <a:xfrm>
            <a:off x="1666920" y="2357280"/>
            <a:ext cx="509040" cy="509040"/>
          </a:xfrm>
          <a:prstGeom prst="star7">
            <a:avLst>
              <a:gd name="adj" fmla="val 18274"/>
              <a:gd name="hf" fmla="val 102572"/>
              <a:gd name="vf" fmla="val 105210"/>
            </a:avLst>
          </a:prstGeom>
          <a:solidFill>
            <a:schemeClr val="accent2"/>
          </a:solidFill>
          <a:ln w="19080">
            <a:solidFill>
              <a:srgbClr val="8F3B3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8"/>
          <p:cNvSpPr/>
          <p:nvPr/>
        </p:nvSpPr>
        <p:spPr>
          <a:xfrm>
            <a:off x="1738200" y="2500200"/>
            <a:ext cx="28548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1,2</a:t>
            </a:r>
            <a:endParaRPr/>
          </a:p>
        </p:txBody>
      </p:sp>
      <p:sp>
        <p:nvSpPr>
          <p:cNvPr id="129" name="CustomShape 29"/>
          <p:cNvSpPr/>
          <p:nvPr/>
        </p:nvSpPr>
        <p:spPr>
          <a:xfrm>
            <a:off x="2807760" y="2382840"/>
            <a:ext cx="80388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1,2,4</a:t>
            </a:r>
            <a:endParaRPr dirty="0"/>
          </a:p>
        </p:txBody>
      </p:sp>
      <p:sp>
        <p:nvSpPr>
          <p:cNvPr id="130" name="CustomShape 30"/>
          <p:cNvSpPr/>
          <p:nvPr/>
        </p:nvSpPr>
        <p:spPr>
          <a:xfrm>
            <a:off x="5328120" y="2485080"/>
            <a:ext cx="530640" cy="21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1,5,4</a:t>
            </a:r>
            <a:endParaRPr dirty="0"/>
          </a:p>
        </p:txBody>
      </p:sp>
      <p:sp>
        <p:nvSpPr>
          <p:cNvPr id="131" name="CustomShape 31"/>
          <p:cNvSpPr/>
          <p:nvPr/>
        </p:nvSpPr>
        <p:spPr>
          <a:xfrm>
            <a:off x="6661560" y="2483280"/>
            <a:ext cx="47412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1,5,4</a:t>
            </a:r>
            <a:endParaRPr dirty="0"/>
          </a:p>
        </p:txBody>
      </p:sp>
      <p:sp>
        <p:nvSpPr>
          <p:cNvPr id="132" name="CustomShape 32"/>
          <p:cNvSpPr/>
          <p:nvPr/>
        </p:nvSpPr>
        <p:spPr>
          <a:xfrm>
            <a:off x="7906440" y="2550960"/>
            <a:ext cx="59796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1,5,4</a:t>
            </a:r>
            <a:endParaRPr dirty="0"/>
          </a:p>
        </p:txBody>
      </p:sp>
      <p:graphicFrame>
        <p:nvGraphicFramePr>
          <p:cNvPr id="133" name="Table 33"/>
          <p:cNvGraphicFramePr/>
          <p:nvPr/>
        </p:nvGraphicFramePr>
        <p:xfrm>
          <a:off x="2024040" y="4071960"/>
          <a:ext cx="928440" cy="1020360"/>
        </p:xfrm>
        <a:graphic>
          <a:graphicData uri="http://schemas.openxmlformats.org/drawingml/2006/table">
            <a:tbl>
              <a:tblPr/>
              <a:tblGrid>
                <a:gridCol w="32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1800’'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90’’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1710’’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4" name="Table 34"/>
          <p:cNvGraphicFramePr/>
          <p:nvPr/>
        </p:nvGraphicFramePr>
        <p:xfrm>
          <a:off x="3423000" y="4089240"/>
          <a:ext cx="815400" cy="1054080"/>
        </p:xfrm>
        <a:graphic>
          <a:graphicData uri="http://schemas.openxmlformats.org/drawingml/2006/table">
            <a:tbl>
              <a:tblPr/>
              <a:tblGrid>
                <a:gridCol w="29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600''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90''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510''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5" name="Table 35"/>
          <p:cNvGraphicFramePr/>
          <p:nvPr/>
        </p:nvGraphicFramePr>
        <p:xfrm>
          <a:off x="4681200" y="4092480"/>
          <a:ext cx="818280" cy="1045080"/>
        </p:xfrm>
        <a:graphic>
          <a:graphicData uri="http://schemas.openxmlformats.org/drawingml/2006/table">
            <a:tbl>
              <a:tblPr/>
              <a:tblGrid>
                <a:gridCol w="3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600''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 90''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 510''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6" name="Table 36"/>
          <p:cNvGraphicFramePr/>
          <p:nvPr/>
        </p:nvGraphicFramePr>
        <p:xfrm>
          <a:off x="5887200" y="4085640"/>
          <a:ext cx="848520" cy="1028160"/>
        </p:xfrm>
        <a:graphic>
          <a:graphicData uri="http://schemas.openxmlformats.org/drawingml/2006/table">
            <a:tbl>
              <a:tblPr/>
              <a:tblGrid>
                <a:gridCol w="35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 600''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 90''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 510''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7" name="Table 37"/>
          <p:cNvGraphicFramePr/>
          <p:nvPr/>
        </p:nvGraphicFramePr>
        <p:xfrm>
          <a:off x="7014360" y="4101120"/>
          <a:ext cx="839520" cy="1028160"/>
        </p:xfrm>
        <a:graphic>
          <a:graphicData uri="http://schemas.openxmlformats.org/drawingml/2006/table">
            <a:tbl>
              <a:tblPr/>
              <a:tblGrid>
                <a:gridCol w="3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600''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90''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510''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8" name="Table 38"/>
          <p:cNvGraphicFramePr/>
          <p:nvPr/>
        </p:nvGraphicFramePr>
        <p:xfrm>
          <a:off x="8257080" y="4071960"/>
          <a:ext cx="898560" cy="999720"/>
        </p:xfrm>
        <a:graphic>
          <a:graphicData uri="http://schemas.openxmlformats.org/drawingml/2006/table">
            <a:tbl>
              <a:tblPr/>
              <a:tblGrid>
                <a:gridCol w="4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600''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90''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510''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9" name="Table 39"/>
          <p:cNvGraphicFramePr/>
          <p:nvPr/>
        </p:nvGraphicFramePr>
        <p:xfrm>
          <a:off x="9593760" y="4051440"/>
          <a:ext cx="841320" cy="1020240"/>
        </p:xfrm>
        <a:graphic>
          <a:graphicData uri="http://schemas.openxmlformats.org/drawingml/2006/table">
            <a:tbl>
              <a:tblPr/>
              <a:tblGrid>
                <a:gridCol w="35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600''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90''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510''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0" name="CustomShape 40"/>
          <p:cNvSpPr/>
          <p:nvPr/>
        </p:nvSpPr>
        <p:spPr>
          <a:xfrm>
            <a:off x="2916480" y="1488600"/>
            <a:ext cx="360" cy="360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</a:path>
            </a:pathLst>
          </a:custGeom>
          <a:solidFill>
            <a:schemeClr val="accent1"/>
          </a:solidFill>
          <a:ln w="25560">
            <a:solidFill>
              <a:srgbClr val="3B608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41"/>
          <p:cNvSpPr/>
          <p:nvPr/>
        </p:nvSpPr>
        <p:spPr>
          <a:xfrm>
            <a:off x="2911440" y="1419120"/>
            <a:ext cx="360" cy="70920"/>
          </a:xfrm>
          <a:custGeom>
            <a:avLst/>
            <a:gdLst/>
            <a:ahLst/>
            <a:cxnLst/>
            <a:rect l="l" t="t" r="r" b="b"/>
            <a:pathLst>
              <a:path w="635" h="72390">
                <a:moveTo>
                  <a:pt x="0" y="72389"/>
                </a:moveTo>
                <a:lnTo>
                  <a:pt x="0" y="0"/>
                </a:lnTo>
                <a:lnTo>
                  <a:pt x="0" y="72389"/>
                </a:lnTo>
              </a:path>
            </a:pathLst>
          </a:custGeom>
          <a:solidFill>
            <a:schemeClr val="accent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42"/>
          <p:cNvSpPr/>
          <p:nvPr/>
        </p:nvSpPr>
        <p:spPr>
          <a:xfrm>
            <a:off x="10386120" y="1541880"/>
            <a:ext cx="1800" cy="65880"/>
          </a:xfrm>
          <a:custGeom>
            <a:avLst/>
            <a:gdLst/>
            <a:ahLst/>
            <a:cxnLst/>
            <a:rect l="l" t="t" r="r" b="b"/>
            <a:pathLst>
              <a:path w="3175" h="67310">
                <a:moveTo>
                  <a:pt x="1769" y="67309"/>
                </a:moveTo>
                <a:cubicBezTo>
                  <a:pt x="2237" y="52457"/>
                  <a:pt x="3174" y="37697"/>
                  <a:pt x="3174" y="22754"/>
                </a:cubicBezTo>
                <a:cubicBezTo>
                  <a:pt x="3174" y="0"/>
                  <a:pt x="0" y="14136"/>
                  <a:pt x="3174" y="2952"/>
                </a:cubicBezTo>
                <a:lnTo>
                  <a:pt x="1769" y="67309"/>
                </a:lnTo>
              </a:path>
            </a:pathLst>
          </a:custGeom>
          <a:solidFill>
            <a:schemeClr val="accent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43"/>
          <p:cNvSpPr/>
          <p:nvPr/>
        </p:nvSpPr>
        <p:spPr>
          <a:xfrm>
            <a:off x="3441720" y="1739520"/>
            <a:ext cx="606240" cy="583920"/>
          </a:xfrm>
          <a:prstGeom prst="triangle">
            <a:avLst>
              <a:gd name="adj" fmla="val 21600"/>
            </a:avLst>
          </a:prstGeom>
          <a:solidFill>
            <a:srgbClr val="FFFF00"/>
          </a:solidFill>
          <a:ln w="32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44"/>
          <p:cNvSpPr/>
          <p:nvPr/>
        </p:nvSpPr>
        <p:spPr>
          <a:xfrm>
            <a:off x="3453600" y="1961280"/>
            <a:ext cx="145764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15-21</a:t>
            </a:r>
            <a:endParaRPr/>
          </a:p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день</a:t>
            </a:r>
            <a:endParaRPr/>
          </a:p>
        </p:txBody>
      </p:sp>
      <p:sp>
        <p:nvSpPr>
          <p:cNvPr id="145" name="CustomShape 45"/>
          <p:cNvSpPr/>
          <p:nvPr/>
        </p:nvSpPr>
        <p:spPr>
          <a:xfrm>
            <a:off x="5988000" y="1728000"/>
            <a:ext cx="597240" cy="552240"/>
          </a:xfrm>
          <a:prstGeom prst="triangle">
            <a:avLst>
              <a:gd name="adj" fmla="val 216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6"/>
          <p:cNvSpPr/>
          <p:nvPr/>
        </p:nvSpPr>
        <p:spPr>
          <a:xfrm>
            <a:off x="6001320" y="1915200"/>
            <a:ext cx="92232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3-6</a:t>
            </a:r>
            <a:endParaRPr/>
          </a:p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дней</a:t>
            </a:r>
            <a:endParaRPr/>
          </a:p>
        </p:txBody>
      </p:sp>
      <p:sp>
        <p:nvSpPr>
          <p:cNvPr id="147" name="CustomShape 47"/>
          <p:cNvSpPr/>
          <p:nvPr/>
        </p:nvSpPr>
        <p:spPr>
          <a:xfrm>
            <a:off x="7235400" y="1654920"/>
            <a:ext cx="606240" cy="583920"/>
          </a:xfrm>
          <a:prstGeom prst="triangle">
            <a:avLst>
              <a:gd name="adj" fmla="val 21600"/>
            </a:avLst>
          </a:prstGeom>
          <a:solidFill>
            <a:srgbClr val="FFFF00"/>
          </a:solidFill>
          <a:ln w="32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8"/>
          <p:cNvSpPr/>
          <p:nvPr/>
        </p:nvSpPr>
        <p:spPr>
          <a:xfrm>
            <a:off x="7305600" y="1872000"/>
            <a:ext cx="62604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7-14</a:t>
            </a:r>
            <a:endParaRPr/>
          </a:p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дней</a:t>
            </a:r>
            <a:endParaRPr/>
          </a:p>
        </p:txBody>
      </p:sp>
      <p:sp>
        <p:nvSpPr>
          <p:cNvPr id="149" name="CustomShape 49"/>
          <p:cNvSpPr/>
          <p:nvPr/>
        </p:nvSpPr>
        <p:spPr>
          <a:xfrm>
            <a:off x="2166960" y="2286000"/>
            <a:ext cx="49500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29''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0" name="CustomShape 50"/>
          <p:cNvSpPr/>
          <p:nvPr/>
        </p:nvSpPr>
        <p:spPr>
          <a:xfrm>
            <a:off x="4294920" y="2878920"/>
            <a:ext cx="62136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43’’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1" name="CustomShape 51"/>
          <p:cNvSpPr/>
          <p:nvPr/>
        </p:nvSpPr>
        <p:spPr>
          <a:xfrm>
            <a:off x="5500920" y="2836800"/>
            <a:ext cx="48672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17,5’’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52" name="CustomShape 52"/>
          <p:cNvSpPr/>
          <p:nvPr/>
        </p:nvSpPr>
        <p:spPr>
          <a:xfrm>
            <a:off x="6675120" y="2873880"/>
            <a:ext cx="611760" cy="3182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2.0’’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53" name="CustomShape 53"/>
          <p:cNvSpPr/>
          <p:nvPr/>
        </p:nvSpPr>
        <p:spPr>
          <a:xfrm>
            <a:off x="365760" y="156960"/>
            <a:ext cx="10089120" cy="787320"/>
          </a:xfrm>
          <a:prstGeom prst="roundRect">
            <a:avLst>
              <a:gd name="adj" fmla="val 14400"/>
            </a:avLst>
          </a:prstGeom>
          <a:solidFill>
            <a:srgbClr val="00B050"/>
          </a:solidFill>
          <a:ln w="38160">
            <a:solidFill>
              <a:srgbClr val="FFFFFF"/>
            </a:solidFill>
            <a:round/>
          </a:ln>
          <a:effectLst>
            <a:outerShdw blurRad="40005" dist="1980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КПСЦ </a:t>
            </a:r>
            <a:r>
              <a:rPr lang="ru-RU" b="1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текущего СОСТОЯНИЯ проекта </a:t>
            </a:r>
            <a:r>
              <a:rPr lang="ru-RU" b="1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«оптимизация времени проведения </a:t>
            </a:r>
            <a:r>
              <a:rPr lang="ru-RU" b="1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профосмотров</a:t>
            </a:r>
            <a:r>
              <a:rPr lang="ru-RU" b="1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 </a:t>
            </a:r>
            <a:r>
              <a:rPr lang="ru-RU" b="1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детей </a:t>
            </a:r>
            <a:r>
              <a:rPr lang="ru-RU" b="1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в возрасте 1 месяца»</a:t>
            </a:r>
            <a:endParaRPr dirty="0"/>
          </a:p>
        </p:txBody>
      </p:sp>
      <p:sp>
        <p:nvSpPr>
          <p:cNvPr id="154" name="CustomShape 54"/>
          <p:cNvSpPr/>
          <p:nvPr/>
        </p:nvSpPr>
        <p:spPr>
          <a:xfrm>
            <a:off x="8508000" y="1632960"/>
            <a:ext cx="606240" cy="583920"/>
          </a:xfrm>
          <a:prstGeom prst="triangle">
            <a:avLst>
              <a:gd name="adj" fmla="val 21600"/>
            </a:avLst>
          </a:prstGeom>
          <a:solidFill>
            <a:srgbClr val="FFFF00"/>
          </a:solidFill>
          <a:ln w="32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55"/>
          <p:cNvSpPr/>
          <p:nvPr/>
        </p:nvSpPr>
        <p:spPr>
          <a:xfrm>
            <a:off x="8525640" y="1872000"/>
            <a:ext cx="41400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7-18</a:t>
            </a:r>
            <a:endParaRPr/>
          </a:p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дней</a:t>
            </a:r>
            <a:endParaRPr/>
          </a:p>
        </p:txBody>
      </p:sp>
      <p:sp>
        <p:nvSpPr>
          <p:cNvPr id="156" name="CustomShape 56"/>
          <p:cNvSpPr/>
          <p:nvPr/>
        </p:nvSpPr>
        <p:spPr>
          <a:xfrm>
            <a:off x="6738960" y="3071880"/>
            <a:ext cx="298440" cy="36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06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57"/>
          <p:cNvSpPr/>
          <p:nvPr/>
        </p:nvSpPr>
        <p:spPr>
          <a:xfrm>
            <a:off x="7953240" y="3143160"/>
            <a:ext cx="298800" cy="36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341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58"/>
          <p:cNvSpPr/>
          <p:nvPr/>
        </p:nvSpPr>
        <p:spPr>
          <a:xfrm>
            <a:off x="9224040" y="3074400"/>
            <a:ext cx="298800" cy="36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341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59"/>
          <p:cNvSpPr/>
          <p:nvPr/>
        </p:nvSpPr>
        <p:spPr>
          <a:xfrm>
            <a:off x="2168400" y="2216880"/>
            <a:ext cx="360" cy="477360"/>
          </a:xfrm>
          <a:custGeom>
            <a:avLst/>
            <a:gdLst/>
            <a:ahLst/>
            <a:cxnLst/>
            <a:rect l="l" t="t" r="r" b="b"/>
            <a:pathLst>
              <a:path w="635" h="478790">
                <a:moveTo>
                  <a:pt x="0" y="0"/>
                </a:moveTo>
                <a:lnTo>
                  <a:pt x="0" y="478768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60"/>
          <p:cNvSpPr/>
          <p:nvPr/>
        </p:nvSpPr>
        <p:spPr>
          <a:xfrm flipV="1">
            <a:off x="10004520" y="2287080"/>
            <a:ext cx="360" cy="403560"/>
          </a:xfrm>
          <a:custGeom>
            <a:avLst/>
            <a:gdLst/>
            <a:ahLst/>
            <a:cxnLst/>
            <a:rect l="l" t="t" r="r" b="b"/>
            <a:pathLst>
              <a:path w="635" h="405130">
                <a:moveTo>
                  <a:pt x="0" y="0"/>
                </a:moveTo>
                <a:lnTo>
                  <a:pt x="0" y="405111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61"/>
          <p:cNvSpPr/>
          <p:nvPr/>
        </p:nvSpPr>
        <p:spPr>
          <a:xfrm>
            <a:off x="2919720" y="2740680"/>
            <a:ext cx="73764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8.5’’</a:t>
            </a:r>
            <a:endParaRPr/>
          </a:p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/>
          </a:p>
        </p:txBody>
      </p:sp>
      <p:sp>
        <p:nvSpPr>
          <p:cNvPr id="162" name="CustomShape 62"/>
          <p:cNvSpPr/>
          <p:nvPr/>
        </p:nvSpPr>
        <p:spPr>
          <a:xfrm>
            <a:off x="2994960" y="3071880"/>
            <a:ext cx="543960" cy="2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10,5 м</a:t>
            </a:r>
            <a:endParaRPr dirty="0"/>
          </a:p>
        </p:txBody>
      </p:sp>
      <p:sp>
        <p:nvSpPr>
          <p:cNvPr id="163" name="CustomShape 63"/>
          <p:cNvSpPr/>
          <p:nvPr/>
        </p:nvSpPr>
        <p:spPr>
          <a:xfrm>
            <a:off x="7797360" y="2858400"/>
            <a:ext cx="60516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68’’</a:t>
            </a:r>
            <a:endParaRPr/>
          </a:p>
        </p:txBody>
      </p:sp>
      <p:sp>
        <p:nvSpPr>
          <p:cNvPr id="164" name="CustomShape 64"/>
          <p:cNvSpPr/>
          <p:nvPr/>
        </p:nvSpPr>
        <p:spPr>
          <a:xfrm>
            <a:off x="7797360" y="3102840"/>
            <a:ext cx="82224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77,25 м</a:t>
            </a:r>
            <a:endParaRPr dirty="0"/>
          </a:p>
        </p:txBody>
      </p:sp>
      <p:sp>
        <p:nvSpPr>
          <p:cNvPr id="165" name="CustomShape 65"/>
          <p:cNvSpPr/>
          <p:nvPr/>
        </p:nvSpPr>
        <p:spPr>
          <a:xfrm>
            <a:off x="9218280" y="2865240"/>
            <a:ext cx="63288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32’’</a:t>
            </a:r>
            <a:endParaRPr/>
          </a:p>
        </p:txBody>
      </p:sp>
      <p:sp>
        <p:nvSpPr>
          <p:cNvPr id="166" name="CustomShape 66"/>
          <p:cNvSpPr/>
          <p:nvPr/>
        </p:nvSpPr>
        <p:spPr>
          <a:xfrm>
            <a:off x="9155640" y="3080880"/>
            <a:ext cx="65484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38,25 м</a:t>
            </a:r>
            <a:endParaRPr dirty="0"/>
          </a:p>
        </p:txBody>
      </p:sp>
      <p:sp>
        <p:nvSpPr>
          <p:cNvPr id="167" name="CustomShape 67"/>
          <p:cNvSpPr/>
          <p:nvPr/>
        </p:nvSpPr>
        <p:spPr>
          <a:xfrm>
            <a:off x="6626640" y="3096000"/>
            <a:ext cx="87300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2,25 м</a:t>
            </a:r>
            <a:endParaRPr dirty="0"/>
          </a:p>
        </p:txBody>
      </p:sp>
      <p:sp>
        <p:nvSpPr>
          <p:cNvPr id="168" name="CustomShape 68"/>
          <p:cNvSpPr/>
          <p:nvPr/>
        </p:nvSpPr>
        <p:spPr>
          <a:xfrm>
            <a:off x="5444553" y="3141393"/>
            <a:ext cx="71064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21,75 м</a:t>
            </a:r>
            <a:endParaRPr dirty="0"/>
          </a:p>
        </p:txBody>
      </p:sp>
      <p:sp>
        <p:nvSpPr>
          <p:cNvPr id="169" name="CustomShape 69"/>
          <p:cNvSpPr/>
          <p:nvPr/>
        </p:nvSpPr>
        <p:spPr>
          <a:xfrm>
            <a:off x="4238400" y="3168000"/>
            <a:ext cx="110232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53,25 м</a:t>
            </a:r>
            <a:endParaRPr dirty="0"/>
          </a:p>
        </p:txBody>
      </p:sp>
      <p:sp>
        <p:nvSpPr>
          <p:cNvPr id="170" name="CustomShape 70"/>
          <p:cNvSpPr/>
          <p:nvPr/>
        </p:nvSpPr>
        <p:spPr>
          <a:xfrm>
            <a:off x="1867440" y="2286000"/>
            <a:ext cx="62172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33м</a:t>
            </a:r>
            <a:endParaRPr dirty="0"/>
          </a:p>
        </p:txBody>
      </p:sp>
      <p:sp>
        <p:nvSpPr>
          <p:cNvPr id="171" name="CustomShape 71"/>
          <p:cNvSpPr/>
          <p:nvPr/>
        </p:nvSpPr>
        <p:spPr>
          <a:xfrm>
            <a:off x="2524800" y="585648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72"/>
          <p:cNvSpPr/>
          <p:nvPr/>
        </p:nvSpPr>
        <p:spPr>
          <a:xfrm>
            <a:off x="3622800" y="585648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73"/>
          <p:cNvSpPr/>
          <p:nvPr/>
        </p:nvSpPr>
        <p:spPr>
          <a:xfrm>
            <a:off x="4763280" y="585648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74"/>
          <p:cNvSpPr/>
          <p:nvPr/>
        </p:nvSpPr>
        <p:spPr>
          <a:xfrm>
            <a:off x="5860560" y="586296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75"/>
          <p:cNvSpPr/>
          <p:nvPr/>
        </p:nvSpPr>
        <p:spPr>
          <a:xfrm>
            <a:off x="6977280" y="5867280"/>
            <a:ext cx="39276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76"/>
          <p:cNvSpPr/>
          <p:nvPr/>
        </p:nvSpPr>
        <p:spPr>
          <a:xfrm>
            <a:off x="8077800" y="5856480"/>
            <a:ext cx="392400" cy="50076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77"/>
          <p:cNvSpPr/>
          <p:nvPr/>
        </p:nvSpPr>
        <p:spPr>
          <a:xfrm>
            <a:off x="9239160" y="586296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78"/>
          <p:cNvSpPr/>
          <p:nvPr/>
        </p:nvSpPr>
        <p:spPr>
          <a:xfrm>
            <a:off x="1675920" y="5808960"/>
            <a:ext cx="8838360" cy="474840"/>
          </a:xfrm>
          <a:prstGeom prst="rect">
            <a:avLst/>
          </a:prstGeom>
          <a:noFill/>
          <a:ln w="255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Line 79"/>
          <p:cNvSpPr/>
          <p:nvPr/>
        </p:nvSpPr>
        <p:spPr>
          <a:xfrm flipV="1">
            <a:off x="2920080" y="6253920"/>
            <a:ext cx="702360" cy="180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Line 80"/>
          <p:cNvSpPr/>
          <p:nvPr/>
        </p:nvSpPr>
        <p:spPr>
          <a:xfrm flipV="1">
            <a:off x="5152080" y="6252120"/>
            <a:ext cx="717840" cy="36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Line 81"/>
          <p:cNvSpPr/>
          <p:nvPr/>
        </p:nvSpPr>
        <p:spPr>
          <a:xfrm flipV="1">
            <a:off x="6249000" y="6255720"/>
            <a:ext cx="734040" cy="21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Line 82"/>
          <p:cNvSpPr/>
          <p:nvPr/>
        </p:nvSpPr>
        <p:spPr>
          <a:xfrm>
            <a:off x="7365360" y="6252120"/>
            <a:ext cx="716760" cy="18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Line 83"/>
          <p:cNvSpPr/>
          <p:nvPr/>
        </p:nvSpPr>
        <p:spPr>
          <a:xfrm>
            <a:off x="8466240" y="6255720"/>
            <a:ext cx="77904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Line 84"/>
          <p:cNvSpPr/>
          <p:nvPr/>
        </p:nvSpPr>
        <p:spPr>
          <a:xfrm flipV="1">
            <a:off x="9639120" y="6253920"/>
            <a:ext cx="885240" cy="144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85"/>
          <p:cNvSpPr/>
          <p:nvPr/>
        </p:nvSpPr>
        <p:spPr>
          <a:xfrm>
            <a:off x="3081720" y="5970960"/>
            <a:ext cx="52056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186" name="CustomShape 86"/>
          <p:cNvSpPr/>
          <p:nvPr/>
        </p:nvSpPr>
        <p:spPr>
          <a:xfrm>
            <a:off x="4195560" y="5944320"/>
            <a:ext cx="520560" cy="26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187" name="CustomShape 87"/>
          <p:cNvSpPr/>
          <p:nvPr/>
        </p:nvSpPr>
        <p:spPr>
          <a:xfrm>
            <a:off x="5356200" y="5942160"/>
            <a:ext cx="52128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188" name="CustomShape 88"/>
          <p:cNvSpPr/>
          <p:nvPr/>
        </p:nvSpPr>
        <p:spPr>
          <a:xfrm>
            <a:off x="6441960" y="5950080"/>
            <a:ext cx="52128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189" name="CustomShape 89"/>
          <p:cNvSpPr/>
          <p:nvPr/>
        </p:nvSpPr>
        <p:spPr>
          <a:xfrm>
            <a:off x="7579200" y="5937120"/>
            <a:ext cx="52128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190" name="CustomShape 90"/>
          <p:cNvSpPr/>
          <p:nvPr/>
        </p:nvSpPr>
        <p:spPr>
          <a:xfrm>
            <a:off x="8661360" y="5944320"/>
            <a:ext cx="521280" cy="26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191" name="CustomShape 91"/>
          <p:cNvSpPr/>
          <p:nvPr/>
        </p:nvSpPr>
        <p:spPr>
          <a:xfrm>
            <a:off x="9819120" y="5941800"/>
            <a:ext cx="52056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192" name="CustomShape 92"/>
          <p:cNvSpPr/>
          <p:nvPr/>
        </p:nvSpPr>
        <p:spPr>
          <a:xfrm>
            <a:off x="3447480" y="5583600"/>
            <a:ext cx="79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8,5'’</a:t>
            </a:r>
            <a:endParaRPr/>
          </a:p>
        </p:txBody>
      </p:sp>
      <p:sp>
        <p:nvSpPr>
          <p:cNvPr id="193" name="CustomShape 93"/>
          <p:cNvSpPr/>
          <p:nvPr/>
        </p:nvSpPr>
        <p:spPr>
          <a:xfrm>
            <a:off x="4803600" y="5591160"/>
            <a:ext cx="66852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43'’</a:t>
            </a:r>
            <a:endParaRPr/>
          </a:p>
        </p:txBody>
      </p:sp>
      <p:sp>
        <p:nvSpPr>
          <p:cNvPr id="194" name="CustomShape 94"/>
          <p:cNvSpPr/>
          <p:nvPr/>
        </p:nvSpPr>
        <p:spPr>
          <a:xfrm>
            <a:off x="5831040" y="5598720"/>
            <a:ext cx="66852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17,5'’</a:t>
            </a:r>
            <a:endParaRPr/>
          </a:p>
        </p:txBody>
      </p:sp>
      <p:sp>
        <p:nvSpPr>
          <p:cNvPr id="195" name="CustomShape 95"/>
          <p:cNvSpPr/>
          <p:nvPr/>
        </p:nvSpPr>
        <p:spPr>
          <a:xfrm>
            <a:off x="6976920" y="5606280"/>
            <a:ext cx="66852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2,0'’</a:t>
            </a:r>
            <a:endParaRPr/>
          </a:p>
        </p:txBody>
      </p:sp>
      <p:sp>
        <p:nvSpPr>
          <p:cNvPr id="196" name="CustomShape 96"/>
          <p:cNvSpPr/>
          <p:nvPr/>
        </p:nvSpPr>
        <p:spPr>
          <a:xfrm>
            <a:off x="7935600" y="5598720"/>
            <a:ext cx="76644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68'’</a:t>
            </a:r>
            <a:endParaRPr/>
          </a:p>
        </p:txBody>
      </p:sp>
      <p:sp>
        <p:nvSpPr>
          <p:cNvPr id="197" name="CustomShape 97"/>
          <p:cNvSpPr/>
          <p:nvPr/>
        </p:nvSpPr>
        <p:spPr>
          <a:xfrm>
            <a:off x="9214320" y="5591160"/>
            <a:ext cx="66852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32'’</a:t>
            </a:r>
            <a:endParaRPr/>
          </a:p>
        </p:txBody>
      </p:sp>
      <p:sp>
        <p:nvSpPr>
          <p:cNvPr id="198" name="CustomShape 98"/>
          <p:cNvSpPr/>
          <p:nvPr/>
        </p:nvSpPr>
        <p:spPr>
          <a:xfrm>
            <a:off x="1837200" y="6277680"/>
            <a:ext cx="8688600" cy="401760"/>
          </a:xfrm>
          <a:prstGeom prst="rect">
            <a:avLst/>
          </a:prstGeom>
          <a:solidFill>
            <a:schemeClr val="bg1"/>
          </a:solidFill>
          <a:ln w="255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99"/>
          <p:cNvSpPr/>
          <p:nvPr/>
        </p:nvSpPr>
        <p:spPr>
          <a:xfrm>
            <a:off x="2533080" y="5584320"/>
            <a:ext cx="6742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29'’</a:t>
            </a:r>
            <a:endParaRPr/>
          </a:p>
        </p:txBody>
      </p:sp>
      <p:sp>
        <p:nvSpPr>
          <p:cNvPr id="200" name="CustomShape 100"/>
          <p:cNvSpPr/>
          <p:nvPr/>
        </p:nvSpPr>
        <p:spPr>
          <a:xfrm>
            <a:off x="1524000" y="6381000"/>
            <a:ext cx="9243000" cy="2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ВПП </a:t>
            </a:r>
            <a:r>
              <a:rPr lang="ru-RU" sz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min</a:t>
            </a:r>
            <a:r>
              <a:rPr lang="ru-RU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=2770582''/ </a:t>
            </a:r>
            <a:r>
              <a:rPr lang="ru-RU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ВПП </a:t>
            </a:r>
            <a:r>
              <a:rPr lang="ru-RU" sz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max</a:t>
            </a:r>
            <a:r>
              <a:rPr lang="ru-RU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=5103382''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Line 101"/>
          <p:cNvSpPr/>
          <p:nvPr/>
        </p:nvSpPr>
        <p:spPr>
          <a:xfrm>
            <a:off x="4018080" y="6256440"/>
            <a:ext cx="749880" cy="72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02"/>
          <p:cNvSpPr/>
          <p:nvPr/>
        </p:nvSpPr>
        <p:spPr>
          <a:xfrm>
            <a:off x="1740000" y="3456000"/>
            <a:ext cx="44316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/>
          </a:p>
        </p:txBody>
      </p:sp>
      <p:sp>
        <p:nvSpPr>
          <p:cNvPr id="203" name="CustomShape 103"/>
          <p:cNvSpPr/>
          <p:nvPr/>
        </p:nvSpPr>
        <p:spPr>
          <a:xfrm>
            <a:off x="3468000" y="2322360"/>
            <a:ext cx="86364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1296000''-1814400''</a:t>
            </a:r>
            <a:endParaRPr/>
          </a:p>
        </p:txBody>
      </p:sp>
      <p:sp>
        <p:nvSpPr>
          <p:cNvPr id="204" name="CustomShape 104"/>
          <p:cNvSpPr/>
          <p:nvPr/>
        </p:nvSpPr>
        <p:spPr>
          <a:xfrm>
            <a:off x="5963520" y="2301840"/>
            <a:ext cx="96120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259200'' — 518400''</a:t>
            </a:r>
            <a:endParaRPr/>
          </a:p>
        </p:txBody>
      </p:sp>
      <p:sp>
        <p:nvSpPr>
          <p:cNvPr id="205" name="CustomShape 105"/>
          <p:cNvSpPr/>
          <p:nvPr/>
        </p:nvSpPr>
        <p:spPr>
          <a:xfrm>
            <a:off x="7124520" y="2271600"/>
            <a:ext cx="87912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604800''-1209600''</a:t>
            </a:r>
            <a:endParaRPr/>
          </a:p>
        </p:txBody>
      </p:sp>
      <p:sp>
        <p:nvSpPr>
          <p:cNvPr id="206" name="CustomShape 106"/>
          <p:cNvSpPr/>
          <p:nvPr/>
        </p:nvSpPr>
        <p:spPr>
          <a:xfrm>
            <a:off x="8580000" y="2304000"/>
            <a:ext cx="719640" cy="3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604800''-1555200''</a:t>
            </a:r>
            <a:endParaRPr/>
          </a:p>
        </p:txBody>
      </p:sp>
      <p:sp>
        <p:nvSpPr>
          <p:cNvPr id="207" name="CustomShape 107"/>
          <p:cNvSpPr/>
          <p:nvPr/>
        </p:nvSpPr>
        <p:spPr>
          <a:xfrm>
            <a:off x="4381320" y="3071880"/>
            <a:ext cx="298440" cy="36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06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08"/>
          <p:cNvSpPr/>
          <p:nvPr/>
        </p:nvSpPr>
        <p:spPr>
          <a:xfrm>
            <a:off x="5524320" y="3071880"/>
            <a:ext cx="298440" cy="36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06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09"/>
          <p:cNvSpPr/>
          <p:nvPr/>
        </p:nvSpPr>
        <p:spPr>
          <a:xfrm>
            <a:off x="2952840" y="3071880"/>
            <a:ext cx="499680" cy="4536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06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TextShape 110"/>
          <p:cNvSpPr txBox="1"/>
          <p:nvPr/>
        </p:nvSpPr>
        <p:spPr>
          <a:xfrm>
            <a:off x="9559920" y="2390040"/>
            <a:ext cx="826200" cy="20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800" spc="-1" dirty="0">
                <a:latin typeface="Arial"/>
              </a:rPr>
              <a:t>182</a:t>
            </a:r>
            <a:r>
              <a:rPr lang="ru-RU" sz="800" spc="-1" dirty="0" smtClean="0">
                <a:latin typeface="Arial"/>
              </a:rPr>
              <a:t>'‘’      67 м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53765" y="947394"/>
            <a:ext cx="225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отсутствие единого дня диспансеризации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–отсутствие маршрутной карты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–недостаточно квалифицированных кадров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4-длительное  ожидание приема специалиста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пересечение больных и здоровых пациентов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87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298"/>
            <a:ext cx="10515600" cy="71111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Проблемы и решения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30764"/>
              </p:ext>
            </p:extLst>
          </p:nvPr>
        </p:nvGraphicFramePr>
        <p:xfrm>
          <a:off x="838200" y="1197619"/>
          <a:ext cx="10515600" cy="57202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6927">
                  <a:extLst>
                    <a:ext uri="{9D8B030D-6E8A-4147-A177-3AD203B41FA5}">
                      <a16:colId xmlns:a16="http://schemas.microsoft.com/office/drawing/2014/main" val="1415980553"/>
                    </a:ext>
                  </a:extLst>
                </a:gridCol>
                <a:gridCol w="4815280">
                  <a:extLst>
                    <a:ext uri="{9D8B030D-6E8A-4147-A177-3AD203B41FA5}">
                      <a16:colId xmlns:a16="http://schemas.microsoft.com/office/drawing/2014/main" val="1224088138"/>
                    </a:ext>
                  </a:extLst>
                </a:gridCol>
                <a:gridCol w="5263393">
                  <a:extLst>
                    <a:ext uri="{9D8B030D-6E8A-4147-A177-3AD203B41FA5}">
                      <a16:colId xmlns:a16="http://schemas.microsoft.com/office/drawing/2014/main" val="1841856337"/>
                    </a:ext>
                  </a:extLst>
                </a:gridCol>
              </a:tblGrid>
              <a:tr h="64677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Коренные причины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09592"/>
                  </a:ext>
                </a:extLst>
              </a:tr>
              <a:tr h="462115">
                <a:tc rowSpan="3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Несовпадение</a:t>
                      </a:r>
                      <a:r>
                        <a:rPr lang="ru-RU" baseline="0" dirty="0" smtClean="0"/>
                        <a:t> времени и часов приема врачей при проведении ПО ребенка 1 месяца жизни в поликлинике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1. </a:t>
                      </a:r>
                      <a:r>
                        <a:rPr lang="ru-RU" dirty="0" smtClean="0"/>
                        <a:t>Отсутствие</a:t>
                      </a:r>
                      <a:r>
                        <a:rPr lang="ru-RU" baseline="0" dirty="0" smtClean="0"/>
                        <a:t> единого дня диспансеризации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428058"/>
                  </a:ext>
                </a:extLst>
              </a:tr>
              <a:tr h="462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2. </a:t>
                      </a:r>
                      <a:r>
                        <a:rPr lang="ru-RU" dirty="0" smtClean="0"/>
                        <a:t>Некорректно составлен график</a:t>
                      </a:r>
                      <a:r>
                        <a:rPr lang="ru-RU" baseline="0" dirty="0" smtClean="0"/>
                        <a:t> приема врачей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756920"/>
                  </a:ext>
                </a:extLst>
              </a:tr>
              <a:tr h="80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3. Пересечение</a:t>
                      </a:r>
                      <a:r>
                        <a:rPr lang="ru-RU" baseline="0" dirty="0" smtClean="0"/>
                        <a:t> больных и здоровых детей в поликлинике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240226"/>
                  </a:ext>
                </a:extLst>
              </a:tr>
              <a:tr h="808699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Неосведомлённость родителей при прохождении ПО перечнем осмотров</a:t>
                      </a:r>
                      <a:r>
                        <a:rPr lang="ru-RU" baseline="0" dirty="0" smtClean="0"/>
                        <a:t> врачей- специалистов и необходимыми исследованиями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1. </a:t>
                      </a:r>
                      <a:r>
                        <a:rPr lang="ru-RU" dirty="0" smtClean="0"/>
                        <a:t>Неполное</a:t>
                      </a:r>
                      <a:r>
                        <a:rPr lang="ru-RU" baseline="0" dirty="0" smtClean="0"/>
                        <a:t> и несвоевременное ознакомление родителей ребенка с перечнем обследования ПО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916271"/>
                  </a:ext>
                </a:extLst>
              </a:tr>
              <a:tr h="80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2. Не</a:t>
                      </a:r>
                      <a:r>
                        <a:rPr lang="ru-RU" baseline="0" dirty="0" smtClean="0"/>
                        <a:t> разработана маршрутизация пациента при прохождении ПО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34601"/>
                  </a:ext>
                </a:extLst>
              </a:tr>
              <a:tr h="462115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Длительное ожидание предварительной записи к врачам специалистам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</a:t>
                      </a:r>
                      <a:r>
                        <a:rPr lang="ru-RU" dirty="0" smtClean="0"/>
                        <a:t>. Недоработки</a:t>
                      </a:r>
                      <a:r>
                        <a:rPr lang="ru-RU" baseline="0" dirty="0" smtClean="0"/>
                        <a:t> программы МИС ( 1С: Больница): отсутствовала возможность предварительной записи на ПО из кабинета врача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77451"/>
                  </a:ext>
                </a:extLst>
              </a:tr>
              <a:tr h="80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2.Неполная укомплектованность врачами</a:t>
                      </a:r>
                      <a:r>
                        <a:rPr lang="ru-RU" baseline="0" dirty="0" smtClean="0"/>
                        <a:t> специалистами для работы в две смены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00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1434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87"/>
            <a:ext cx="10515600" cy="8381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Коренные причины проблем и решения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793685"/>
              </p:ext>
            </p:extLst>
          </p:nvPr>
        </p:nvGraphicFramePr>
        <p:xfrm>
          <a:off x="753688" y="1100518"/>
          <a:ext cx="10534701" cy="52015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0703">
                  <a:extLst>
                    <a:ext uri="{9D8B030D-6E8A-4147-A177-3AD203B41FA5}">
                      <a16:colId xmlns:a16="http://schemas.microsoft.com/office/drawing/2014/main" val="1415980553"/>
                    </a:ext>
                  </a:extLst>
                </a:gridCol>
                <a:gridCol w="4636490">
                  <a:extLst>
                    <a:ext uri="{9D8B030D-6E8A-4147-A177-3AD203B41FA5}">
                      <a16:colId xmlns:a16="http://schemas.microsoft.com/office/drawing/2014/main" val="1224088138"/>
                    </a:ext>
                  </a:extLst>
                </a:gridCol>
                <a:gridCol w="5477508">
                  <a:extLst>
                    <a:ext uri="{9D8B030D-6E8A-4147-A177-3AD203B41FA5}">
                      <a16:colId xmlns:a16="http://schemas.microsoft.com/office/drawing/2014/main" val="1841856337"/>
                    </a:ext>
                  </a:extLst>
                </a:gridCol>
              </a:tblGrid>
              <a:tr h="88424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Коренная причина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Решения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09592"/>
                  </a:ext>
                </a:extLst>
              </a:tr>
              <a:tr h="96502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Отсутствие</a:t>
                      </a:r>
                      <a:r>
                        <a:rPr lang="ru-RU" sz="1200" baseline="0" dirty="0" smtClean="0"/>
                        <a:t> единого дня диспансеризации,</a:t>
                      </a:r>
                    </a:p>
                    <a:p>
                      <a:r>
                        <a:rPr lang="ru-RU" sz="1200" dirty="0" smtClean="0"/>
                        <a:t>некорректно составлен график</a:t>
                      </a:r>
                      <a:r>
                        <a:rPr lang="ru-RU" sz="1200" baseline="0" dirty="0" smtClean="0"/>
                        <a:t> приема врачей, пересечение больных и здоровых детей в поликлинике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1.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Составление графика приема в соответствии с отрегулированным расписанием врачей специалистов для прохождения ПО детей 1 месяца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 жизни в детской поликлинике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428058"/>
                  </a:ext>
                </a:extLst>
              </a:tr>
              <a:tr h="965024"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Неполное</a:t>
                      </a:r>
                      <a:r>
                        <a:rPr lang="ru-RU" sz="1200" baseline="0" dirty="0" smtClean="0"/>
                        <a:t> и несвоевременное ознакомление родителей ребенка с перечнем обследования ПО,</a:t>
                      </a:r>
                      <a:r>
                        <a:rPr lang="ru-RU" sz="1200" dirty="0" smtClean="0"/>
                        <a:t> не</a:t>
                      </a:r>
                      <a:r>
                        <a:rPr lang="ru-RU" sz="1200" baseline="0" dirty="0" smtClean="0"/>
                        <a:t> разработана маршрутизация пациента при прохождении ПО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1.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Создание маршрутной карты с учетом возрастных особенностей ребенка- обеспечение проведения ПО строго по времени и предварительной записи</a:t>
                      </a:r>
                      <a:endParaRPr lang="ru-RU" sz="1200" b="1" strike="noStrike" spc="-1" dirty="0" smtClean="0"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916271"/>
                  </a:ext>
                </a:extLst>
              </a:tr>
              <a:tr h="965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2.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Активизировать проведение просветительской работы медицинского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 персонала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 среди родителей</a:t>
                      </a:r>
                      <a:endParaRPr lang="ru-RU" sz="1200" b="1" strike="noStrike" spc="-1" dirty="0" smtClean="0">
                        <a:latin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734601"/>
                  </a:ext>
                </a:extLst>
              </a:tr>
              <a:tr h="965024"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/>
                        <a:t>3.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Недоработки</a:t>
                      </a:r>
                      <a:r>
                        <a:rPr lang="ru-RU" sz="1200" baseline="0" dirty="0" smtClean="0"/>
                        <a:t> программы МИС ( 1С: Больница),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Неполная укомплектованность врачами</a:t>
                      </a:r>
                      <a:r>
                        <a:rPr lang="ru-RU" sz="1200" baseline="0" dirty="0" smtClean="0"/>
                        <a:t> специалистами для работы в две смены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</a:t>
                      </a:r>
                      <a:r>
                        <a:rPr lang="ru-RU" sz="1200" b="1" dirty="0" smtClean="0"/>
                        <a:t>.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 Привлечение к работе </a:t>
                      </a:r>
                      <a:r>
                        <a:rPr lang="ru-RU" sz="1200" b="1" strike="noStrike" spc="-1" dirty="0" err="1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it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-специалистов к решению возникающих вопросов по внедрению записи,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 сетки расписания врачей в информационной программе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1 «С»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77451"/>
                  </a:ext>
                </a:extLst>
              </a:tr>
              <a:tr h="386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</a:t>
                      </a:r>
                      <a:r>
                        <a:rPr lang="ru-RU" sz="1200" b="1" dirty="0" smtClean="0"/>
                        <a:t>. 100 % укомплектованность врачебным и средним персоналом в детской поликлинике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00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6839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38200" y="365125"/>
            <a:ext cx="105140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4400" b="1" dirty="0">
                <a:solidFill>
                  <a:schemeClr val="accent1"/>
                </a:solidFill>
                <a:latin typeface="Calibri Light" panose="020F0302020204030204" pitchFamily="34" charset="0"/>
                <a:cs typeface="DejaVu Sans" charset="0"/>
              </a:rPr>
              <a:t>Дополнительные материалы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179513" y="1476375"/>
            <a:ext cx="9763125" cy="4622800"/>
            <a:chOff x="1179513" y="1476375"/>
            <a:chExt cx="9763125" cy="4622800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>
              <a:off x="4308475" y="1476375"/>
              <a:ext cx="290036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altLang="ru-RU" sz="1400">
                  <a:latin typeface="Consolas" panose="020B0609020204030204" pitchFamily="49" charset="0"/>
                  <a:cs typeface="DejaVu Sans" charset="0"/>
                </a:rPr>
                <a:t>Отказ родителей от проведения диспансеризации в 1 день</a:t>
              </a:r>
            </a:p>
          </p:txBody>
        </p:sp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8237538" y="2405063"/>
              <a:ext cx="2232025" cy="763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altLang="ru-RU" sz="1400">
                  <a:latin typeface="Consolas" panose="020B0609020204030204" pitchFamily="49" charset="0"/>
                  <a:cs typeface="DejaVu Sans" charset="0"/>
                </a:rPr>
                <a:t>Нет единого дня проведения диспансеризации</a:t>
              </a: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7316788" y="5170488"/>
              <a:ext cx="3429000" cy="538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altLang="ru-RU" sz="1400">
                  <a:latin typeface="Consolas" panose="020B0609020204030204" pitchFamily="49" charset="0"/>
                  <a:cs typeface="DejaVu Sans" charset="0"/>
                </a:rPr>
                <a:t>Нет разработанной схемы (карты) прохождения диспансеризации</a:t>
              </a: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451225" y="5260975"/>
              <a:ext cx="2733675" cy="538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altLang="ru-RU" sz="1400">
                  <a:latin typeface="Consolas" panose="020B0609020204030204" pitchFamily="49" charset="0"/>
                  <a:cs typeface="DejaVu Sans" charset="0"/>
                </a:rPr>
                <a:t>Пациенты приходят не по записи</a:t>
              </a: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1179513" y="4038600"/>
              <a:ext cx="2779712" cy="53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altLang="ru-RU" sz="1400">
                  <a:latin typeface="Consolas" panose="020B0609020204030204" pitchFamily="49" charset="0"/>
                  <a:cs typeface="DejaVu Sans" charset="0"/>
                </a:rPr>
                <a:t>Часть карт не доходит до специалистов</a:t>
              </a: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446213" y="2260600"/>
              <a:ext cx="3105150" cy="53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altLang="ru-RU" sz="1400" dirty="0">
                  <a:latin typeface="Consolas" panose="020B0609020204030204" pitchFamily="49" charset="0"/>
                  <a:cs typeface="DejaVu Sans" charset="0"/>
                </a:rPr>
                <a:t>Нет достаточного количества узких специалистов</a:t>
              </a: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4889500" y="3136900"/>
              <a:ext cx="3402013" cy="763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altLang="ru-RU" sz="1400" dirty="0">
                  <a:latin typeface="Consolas" panose="020B0609020204030204" pitchFamily="49" charset="0"/>
                  <a:cs typeface="DejaVu Sans" charset="0"/>
                </a:rPr>
                <a:t>Большое количество посещений детской поликлиники пациентами при прохождении диспансеризации</a:t>
              </a:r>
            </a:p>
          </p:txBody>
        </p:sp>
        <p:sp>
          <p:nvSpPr>
            <p:cNvPr id="10249" name="AutoShape 9"/>
            <p:cNvSpPr>
              <a:spLocks/>
            </p:cNvSpPr>
            <p:nvPr/>
          </p:nvSpPr>
          <p:spPr bwMode="auto">
            <a:xfrm>
              <a:off x="7316788" y="1911350"/>
              <a:ext cx="1196975" cy="520700"/>
            </a:xfrm>
            <a:custGeom>
              <a:avLst/>
              <a:gdLst>
                <a:gd name="G0" fmla="+- 3324 0 0"/>
                <a:gd name="G1" fmla="+- 1449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1123898" y="497817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AutoShape 10"/>
            <p:cNvSpPr>
              <a:spLocks/>
            </p:cNvSpPr>
            <p:nvPr/>
          </p:nvSpPr>
          <p:spPr bwMode="auto">
            <a:xfrm flipH="1" flipV="1">
              <a:off x="7418388" y="1687513"/>
              <a:ext cx="1247775" cy="587375"/>
            </a:xfrm>
            <a:custGeom>
              <a:avLst/>
              <a:gdLst>
                <a:gd name="G0" fmla="+- 3468 0 0"/>
                <a:gd name="G1" fmla="+- 1631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1172790" y="560044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AutoShape 11"/>
            <p:cNvSpPr>
              <a:spLocks/>
            </p:cNvSpPr>
            <p:nvPr/>
          </p:nvSpPr>
          <p:spPr bwMode="auto">
            <a:xfrm>
              <a:off x="9155113" y="3248025"/>
              <a:ext cx="1587" cy="1858963"/>
            </a:xfrm>
            <a:custGeom>
              <a:avLst/>
              <a:gdLst>
                <a:gd name="G0" fmla="+- 2 0 0"/>
                <a:gd name="G1" fmla="+- 5165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1771568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AutoShape 12"/>
            <p:cNvSpPr>
              <a:spLocks/>
            </p:cNvSpPr>
            <p:nvPr/>
          </p:nvSpPr>
          <p:spPr bwMode="auto">
            <a:xfrm flipH="1">
              <a:off x="6413500" y="3371850"/>
              <a:ext cx="2439988" cy="1851025"/>
            </a:xfrm>
            <a:custGeom>
              <a:avLst/>
              <a:gdLst>
                <a:gd name="G0" fmla="+- 6780 0 0"/>
                <a:gd name="G1" fmla="+- 5141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2291608" y="1763313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3" name="AutoShape 13"/>
            <p:cNvSpPr>
              <a:spLocks/>
            </p:cNvSpPr>
            <p:nvPr/>
          </p:nvSpPr>
          <p:spPr bwMode="auto">
            <a:xfrm flipH="1" flipV="1">
              <a:off x="3838575" y="4341813"/>
              <a:ext cx="3367088" cy="666750"/>
            </a:xfrm>
            <a:custGeom>
              <a:avLst/>
              <a:gdLst>
                <a:gd name="G0" fmla="+- 9353 0 0"/>
                <a:gd name="G1" fmla="+- 1851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3160884" y="635605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AutoShape 14"/>
            <p:cNvSpPr>
              <a:spLocks/>
            </p:cNvSpPr>
            <p:nvPr/>
          </p:nvSpPr>
          <p:spPr bwMode="auto">
            <a:xfrm flipH="1" flipV="1">
              <a:off x="3230563" y="2963863"/>
              <a:ext cx="919162" cy="2141537"/>
            </a:xfrm>
            <a:custGeom>
              <a:avLst/>
              <a:gdLst>
                <a:gd name="G0" fmla="+- 2555 0 0"/>
                <a:gd name="G1" fmla="+- 595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864194" y="2040796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AutoShape 15"/>
            <p:cNvSpPr>
              <a:spLocks/>
            </p:cNvSpPr>
            <p:nvPr/>
          </p:nvSpPr>
          <p:spPr bwMode="auto">
            <a:xfrm>
              <a:off x="3394075" y="2967038"/>
              <a:ext cx="933450" cy="2141537"/>
            </a:xfrm>
            <a:custGeom>
              <a:avLst/>
              <a:gdLst>
                <a:gd name="G0" fmla="+- 2595 0 0"/>
                <a:gd name="G1" fmla="+- 5951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878164" y="2040796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AutoShape 16"/>
            <p:cNvSpPr>
              <a:spLocks/>
            </p:cNvSpPr>
            <p:nvPr/>
          </p:nvSpPr>
          <p:spPr bwMode="auto">
            <a:xfrm>
              <a:off x="4595813" y="2698750"/>
              <a:ext cx="3505200" cy="53975"/>
            </a:xfrm>
            <a:custGeom>
              <a:avLst/>
              <a:gdLst>
                <a:gd name="G0" fmla="+- 9738 0 0"/>
                <a:gd name="G1" fmla="+- 153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3291052" y="53338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AutoShape 17"/>
            <p:cNvSpPr>
              <a:spLocks/>
            </p:cNvSpPr>
            <p:nvPr/>
          </p:nvSpPr>
          <p:spPr bwMode="auto">
            <a:xfrm flipH="1">
              <a:off x="4657725" y="2281238"/>
              <a:ext cx="646113" cy="2827337"/>
            </a:xfrm>
            <a:custGeom>
              <a:avLst/>
              <a:gdLst>
                <a:gd name="G0" fmla="+- 1795 0 0"/>
                <a:gd name="G1" fmla="+- 7853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607666" y="2692910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AutoShape 18"/>
            <p:cNvSpPr>
              <a:spLocks/>
            </p:cNvSpPr>
            <p:nvPr/>
          </p:nvSpPr>
          <p:spPr bwMode="auto">
            <a:xfrm flipV="1">
              <a:off x="4492625" y="2225675"/>
              <a:ext cx="679450" cy="2855913"/>
            </a:xfrm>
            <a:custGeom>
              <a:avLst/>
              <a:gdLst>
                <a:gd name="G0" fmla="+- 1888 0 0"/>
                <a:gd name="G1" fmla="+- 7933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638780" y="2720214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6308725" y="1984375"/>
              <a:ext cx="1362075" cy="37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Вход – 2</a:t>
              </a:r>
            </a:p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Выход – 2 </a:t>
              </a: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9580563" y="3143250"/>
              <a:ext cx="1362075" cy="37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Вход – 3</a:t>
              </a:r>
            </a:p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Выход – 3 </a:t>
              </a: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9345613" y="5719763"/>
              <a:ext cx="1362075" cy="37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Вход – 1</a:t>
              </a:r>
            </a:p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Выход – 3 </a:t>
              </a: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5308600" y="5719763"/>
              <a:ext cx="1362075" cy="37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Вход – 4</a:t>
              </a:r>
            </a:p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Выход – 3 </a:t>
              </a: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2890838" y="4533900"/>
              <a:ext cx="1362075" cy="37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Вход – 2</a:t>
              </a:r>
            </a:p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Выход – 0 </a:t>
              </a:r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3833813" y="2578100"/>
              <a:ext cx="1362075" cy="37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Вход – 1</a:t>
              </a:r>
            </a:p>
            <a:p>
              <a:pPr>
                <a:lnSpc>
                  <a:spcPct val="100000"/>
                </a:lnSpc>
              </a:pPr>
              <a:r>
                <a:rPr lang="ru-RU" altLang="ru-RU" sz="900">
                  <a:latin typeface="Consolas" panose="020B0609020204030204" pitchFamily="49" charset="0"/>
                  <a:cs typeface="DejaVu Sans" charset="0"/>
                </a:rPr>
                <a:t>Выход – 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1758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7F832-57CD-4E69-B0BD-D1B5183E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734"/>
            <a:ext cx="10515600" cy="70302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Результаты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45E394B-2F60-4A41-9B9C-E6C8816CB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074119"/>
              </p:ext>
            </p:extLst>
          </p:nvPr>
        </p:nvGraphicFramePr>
        <p:xfrm>
          <a:off x="323681" y="857756"/>
          <a:ext cx="11692992" cy="540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82">
                  <a:extLst>
                    <a:ext uri="{9D8B030D-6E8A-4147-A177-3AD203B41FA5}">
                      <a16:colId xmlns:a16="http://schemas.microsoft.com/office/drawing/2014/main" val="2092222917"/>
                    </a:ext>
                  </a:extLst>
                </a:gridCol>
                <a:gridCol w="3735056">
                  <a:extLst>
                    <a:ext uri="{9D8B030D-6E8A-4147-A177-3AD203B41FA5}">
                      <a16:colId xmlns:a16="http://schemas.microsoft.com/office/drawing/2014/main" val="4031569567"/>
                    </a:ext>
                  </a:extLst>
                </a:gridCol>
                <a:gridCol w="2154608">
                  <a:extLst>
                    <a:ext uri="{9D8B030D-6E8A-4147-A177-3AD203B41FA5}">
                      <a16:colId xmlns:a16="http://schemas.microsoft.com/office/drawing/2014/main" val="2451226972"/>
                    </a:ext>
                  </a:extLst>
                </a:gridCol>
                <a:gridCol w="2668246">
                  <a:extLst>
                    <a:ext uri="{9D8B030D-6E8A-4147-A177-3AD203B41FA5}">
                      <a16:colId xmlns:a16="http://schemas.microsoft.com/office/drawing/2014/main" val="2301233370"/>
                    </a:ext>
                  </a:extLst>
                </a:gridCol>
              </a:tblGrid>
              <a:tr h="3322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Улучшаемый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Достигнутое 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11342"/>
                  </a:ext>
                </a:extLst>
              </a:tr>
              <a:tr h="158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b="0" dirty="0" smtClean="0"/>
                        <a:t>1.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Составление графика приема в соответствии с отрегулированным расписанием врачей специалистов</a:t>
                      </a:r>
                      <a:endParaRPr lang="ru-RU" sz="1800" b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Прохождение</a:t>
                      </a:r>
                      <a:r>
                        <a:rPr lang="ru-RU" baseline="0" dirty="0" smtClean="0"/>
                        <a:t> медицинского осмотра детей 1 месяца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дня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51142"/>
                  </a:ext>
                </a:extLst>
              </a:tr>
              <a:tr h="1021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b="0" dirty="0" smtClean="0"/>
                        <a:t>2.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 Создание маршрутной карты с учетом возрастных особенностей ребенка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2.Сокращение</a:t>
                      </a:r>
                      <a:r>
                        <a:rPr lang="ru-RU" baseline="0" dirty="0" smtClean="0"/>
                        <a:t> ожидания записи на прохождение медицинского осмотра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3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дня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75075"/>
                  </a:ext>
                </a:extLst>
              </a:tr>
              <a:tr h="1167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b="0" dirty="0" smtClean="0"/>
                        <a:t>3.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onsolas"/>
                          <a:ea typeface="Basic Roman"/>
                        </a:rPr>
                        <a:t> Активация проведения просветительской работы среди родителей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Степень неудовлетворенности родителями доступностью прохождением ПО в поликлинике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307026"/>
                  </a:ext>
                </a:extLst>
              </a:tr>
              <a:tr h="9483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b="0" dirty="0" smtClean="0"/>
                        <a:t>4. Отладка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en-US" b="0" baseline="0" dirty="0" smtClean="0"/>
                        <a:t>it</a:t>
                      </a:r>
                      <a:r>
                        <a:rPr lang="ru-RU" b="0" baseline="0" dirty="0" smtClean="0"/>
                        <a:t>-специалистами работы МИС ( 1С: Больница)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4.</a:t>
                      </a:r>
                      <a:r>
                        <a:rPr lang="ru-RU" baseline="0" dirty="0" smtClean="0"/>
                        <a:t> Работа по улучшению МИС (1С: больница) совершенствуется по настоящее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63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4723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765200" y="1564560"/>
            <a:ext cx="994320" cy="740160"/>
          </a:xfrm>
          <a:prstGeom prst="rect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"/>
          <p:cNvSpPr/>
          <p:nvPr/>
        </p:nvSpPr>
        <p:spPr>
          <a:xfrm flipH="1">
            <a:off x="2510760" y="116064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3"/>
          <p:cNvSpPr/>
          <p:nvPr/>
        </p:nvSpPr>
        <p:spPr>
          <a:xfrm flipH="1">
            <a:off x="2260920" y="116064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4"/>
          <p:cNvSpPr/>
          <p:nvPr/>
        </p:nvSpPr>
        <p:spPr>
          <a:xfrm flipH="1">
            <a:off x="2011440" y="116064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5"/>
          <p:cNvSpPr/>
          <p:nvPr/>
        </p:nvSpPr>
        <p:spPr>
          <a:xfrm flipH="1">
            <a:off x="1761960" y="116064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Line 6"/>
          <p:cNvSpPr/>
          <p:nvPr/>
        </p:nvSpPr>
        <p:spPr>
          <a:xfrm>
            <a:off x="1783560" y="1563840"/>
            <a:ext cx="979200" cy="720"/>
          </a:xfrm>
          <a:prstGeom prst="line">
            <a:avLst/>
          </a:prstGeom>
          <a:ln w="2844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7"/>
          <p:cNvSpPr/>
          <p:nvPr/>
        </p:nvSpPr>
        <p:spPr>
          <a:xfrm>
            <a:off x="1765200" y="1752480"/>
            <a:ext cx="101952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поставщик</a:t>
            </a:r>
            <a:endParaRPr/>
          </a:p>
        </p:txBody>
      </p:sp>
      <p:sp>
        <p:nvSpPr>
          <p:cNvPr id="218" name="CustomShape 8"/>
          <p:cNvSpPr/>
          <p:nvPr/>
        </p:nvSpPr>
        <p:spPr>
          <a:xfrm>
            <a:off x="2762760" y="1580040"/>
            <a:ext cx="360" cy="360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</a:path>
            </a:pathLst>
          </a:custGeom>
          <a:solidFill>
            <a:schemeClr val="accent1"/>
          </a:solidFill>
          <a:ln w="25560">
            <a:solidFill>
              <a:srgbClr val="3B608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9"/>
          <p:cNvSpPr/>
          <p:nvPr/>
        </p:nvSpPr>
        <p:spPr>
          <a:xfrm>
            <a:off x="2757720" y="1510560"/>
            <a:ext cx="360" cy="7092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72389"/>
                </a:moveTo>
                <a:lnTo>
                  <a:pt x="0" y="0"/>
                </a:lnTo>
                <a:lnTo>
                  <a:pt x="0" y="72389"/>
                </a:lnTo>
              </a:path>
            </a:pathLst>
          </a:custGeom>
          <a:solidFill>
            <a:schemeClr val="accent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0"/>
          <p:cNvSpPr/>
          <p:nvPr/>
        </p:nvSpPr>
        <p:spPr>
          <a:xfrm>
            <a:off x="2172000" y="2721240"/>
            <a:ext cx="82584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ЭХО-КГ</a:t>
            </a:r>
            <a:endParaRPr/>
          </a:p>
        </p:txBody>
      </p:sp>
      <p:sp>
        <p:nvSpPr>
          <p:cNvPr id="221" name="CustomShape 11"/>
          <p:cNvSpPr/>
          <p:nvPr/>
        </p:nvSpPr>
        <p:spPr>
          <a:xfrm>
            <a:off x="3433080" y="2721240"/>
            <a:ext cx="82656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окулист</a:t>
            </a:r>
            <a:endParaRPr/>
          </a:p>
        </p:txBody>
      </p:sp>
      <p:sp>
        <p:nvSpPr>
          <p:cNvPr id="222" name="CustomShape 12"/>
          <p:cNvSpPr/>
          <p:nvPr/>
        </p:nvSpPr>
        <p:spPr>
          <a:xfrm>
            <a:off x="9589080" y="2697480"/>
            <a:ext cx="82656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педиатр</a:t>
            </a:r>
            <a:endParaRPr/>
          </a:p>
        </p:txBody>
      </p:sp>
      <p:sp>
        <p:nvSpPr>
          <p:cNvPr id="223" name="CustomShape 13"/>
          <p:cNvSpPr/>
          <p:nvPr/>
        </p:nvSpPr>
        <p:spPr>
          <a:xfrm>
            <a:off x="8465880" y="2697480"/>
            <a:ext cx="82584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хирург</a:t>
            </a:r>
            <a:endParaRPr/>
          </a:p>
        </p:txBody>
      </p:sp>
      <p:sp>
        <p:nvSpPr>
          <p:cNvPr id="224" name="CustomShape 14"/>
          <p:cNvSpPr/>
          <p:nvPr/>
        </p:nvSpPr>
        <p:spPr>
          <a:xfrm>
            <a:off x="7310280" y="2714760"/>
            <a:ext cx="826560" cy="73512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ЛОР</a:t>
            </a:r>
            <a:endParaRPr/>
          </a:p>
        </p:txBody>
      </p:sp>
      <p:sp>
        <p:nvSpPr>
          <p:cNvPr id="225" name="CustomShape 15"/>
          <p:cNvSpPr/>
          <p:nvPr/>
        </p:nvSpPr>
        <p:spPr>
          <a:xfrm>
            <a:off x="5988000" y="2721240"/>
            <a:ext cx="825840" cy="73440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невролог</a:t>
            </a:r>
            <a:endParaRPr/>
          </a:p>
        </p:txBody>
      </p:sp>
      <p:sp>
        <p:nvSpPr>
          <p:cNvPr id="226" name="CustomShape 16"/>
          <p:cNvSpPr/>
          <p:nvPr/>
        </p:nvSpPr>
        <p:spPr>
          <a:xfrm>
            <a:off x="4667160" y="2714760"/>
            <a:ext cx="825840" cy="735120"/>
          </a:xfrm>
          <a:prstGeom prst="rect">
            <a:avLst/>
          </a:prstGeom>
          <a:solidFill>
            <a:srgbClr val="00B050"/>
          </a:solidFill>
          <a:ln w="25560">
            <a:solidFill>
              <a:srgbClr val="738B4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УЗИ</a:t>
            </a:r>
            <a:endParaRPr/>
          </a:p>
        </p:txBody>
      </p:sp>
      <p:sp>
        <p:nvSpPr>
          <p:cNvPr id="227" name="CustomShape 17"/>
          <p:cNvSpPr/>
          <p:nvPr/>
        </p:nvSpPr>
        <p:spPr>
          <a:xfrm>
            <a:off x="8599800" y="2935440"/>
            <a:ext cx="7174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18"/>
          <p:cNvSpPr/>
          <p:nvPr/>
        </p:nvSpPr>
        <p:spPr>
          <a:xfrm>
            <a:off x="9669720" y="2949480"/>
            <a:ext cx="80820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19"/>
          <p:cNvSpPr/>
          <p:nvPr/>
        </p:nvSpPr>
        <p:spPr>
          <a:xfrm>
            <a:off x="4195560" y="2861640"/>
            <a:ext cx="62136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8,46’’</a:t>
            </a:r>
            <a:endParaRPr/>
          </a:p>
        </p:txBody>
      </p:sp>
      <p:sp>
        <p:nvSpPr>
          <p:cNvPr id="230" name="CustomShape 20"/>
          <p:cNvSpPr/>
          <p:nvPr/>
        </p:nvSpPr>
        <p:spPr>
          <a:xfrm>
            <a:off x="3095760" y="3143160"/>
            <a:ext cx="298440" cy="36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06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1"/>
          <p:cNvSpPr/>
          <p:nvPr/>
        </p:nvSpPr>
        <p:spPr>
          <a:xfrm>
            <a:off x="4310040" y="3143160"/>
            <a:ext cx="298800" cy="36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300341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2"/>
          <p:cNvSpPr/>
          <p:nvPr/>
        </p:nvSpPr>
        <p:spPr>
          <a:xfrm>
            <a:off x="5453040" y="3143160"/>
            <a:ext cx="499680" cy="45360"/>
          </a:xfrm>
          <a:custGeom>
            <a:avLst/>
            <a:gdLst/>
            <a:ahLst/>
            <a:cxnLst/>
            <a:rect l="l" t="t" r="r" b="b"/>
            <a:pathLst>
              <a:path w="300355" h="635">
                <a:moveTo>
                  <a:pt x="0" y="0"/>
                </a:moveTo>
                <a:lnTo>
                  <a:pt x="300341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3"/>
          <p:cNvSpPr/>
          <p:nvPr/>
        </p:nvSpPr>
        <p:spPr>
          <a:xfrm>
            <a:off x="6810240" y="3143160"/>
            <a:ext cx="499680" cy="4536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06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4"/>
          <p:cNvSpPr/>
          <p:nvPr/>
        </p:nvSpPr>
        <p:spPr>
          <a:xfrm>
            <a:off x="8170680" y="3121200"/>
            <a:ext cx="298440" cy="36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706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5"/>
          <p:cNvSpPr/>
          <p:nvPr/>
        </p:nvSpPr>
        <p:spPr>
          <a:xfrm>
            <a:off x="9307920" y="3121200"/>
            <a:ext cx="298800" cy="360"/>
          </a:xfrm>
          <a:custGeom>
            <a:avLst/>
            <a:gdLst/>
            <a:ahLst/>
            <a:cxnLst/>
            <a:rect l="l" t="t" r="r" b="b"/>
            <a:pathLst>
              <a:path w="300355" h="635">
                <a:moveTo>
                  <a:pt x="0" y="0"/>
                </a:moveTo>
                <a:lnTo>
                  <a:pt x="300341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26"/>
          <p:cNvSpPr/>
          <p:nvPr/>
        </p:nvSpPr>
        <p:spPr>
          <a:xfrm>
            <a:off x="9421320" y="1576800"/>
            <a:ext cx="994320" cy="740160"/>
          </a:xfrm>
          <a:prstGeom prst="rect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27"/>
          <p:cNvSpPr/>
          <p:nvPr/>
        </p:nvSpPr>
        <p:spPr>
          <a:xfrm flipH="1">
            <a:off x="10166160" y="117360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8"/>
          <p:cNvSpPr/>
          <p:nvPr/>
        </p:nvSpPr>
        <p:spPr>
          <a:xfrm flipH="1">
            <a:off x="9917400" y="117360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29"/>
          <p:cNvSpPr/>
          <p:nvPr/>
        </p:nvSpPr>
        <p:spPr>
          <a:xfrm flipH="1">
            <a:off x="9667560" y="117360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0"/>
          <p:cNvSpPr/>
          <p:nvPr/>
        </p:nvSpPr>
        <p:spPr>
          <a:xfrm flipH="1">
            <a:off x="9418080" y="1173600"/>
            <a:ext cx="245520" cy="399960"/>
          </a:xfrm>
          <a:prstGeom prst="rtTriangle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Line 31"/>
          <p:cNvSpPr/>
          <p:nvPr/>
        </p:nvSpPr>
        <p:spPr>
          <a:xfrm>
            <a:off x="9439680" y="1576440"/>
            <a:ext cx="979200" cy="720"/>
          </a:xfrm>
          <a:prstGeom prst="line">
            <a:avLst/>
          </a:prstGeom>
          <a:ln w="2844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2"/>
          <p:cNvSpPr/>
          <p:nvPr/>
        </p:nvSpPr>
        <p:spPr>
          <a:xfrm>
            <a:off x="9534000" y="1815480"/>
            <a:ext cx="101916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заказчик</a:t>
            </a:r>
            <a:endParaRPr/>
          </a:p>
        </p:txBody>
      </p:sp>
      <p:sp>
        <p:nvSpPr>
          <p:cNvPr id="243" name="CustomShape 33"/>
          <p:cNvSpPr/>
          <p:nvPr/>
        </p:nvSpPr>
        <p:spPr>
          <a:xfrm>
            <a:off x="10419240" y="1592640"/>
            <a:ext cx="360" cy="360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</a:path>
            </a:pathLst>
          </a:custGeom>
          <a:solidFill>
            <a:schemeClr val="accent1"/>
          </a:solidFill>
          <a:ln w="25560">
            <a:solidFill>
              <a:srgbClr val="3B608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34"/>
          <p:cNvSpPr/>
          <p:nvPr/>
        </p:nvSpPr>
        <p:spPr>
          <a:xfrm>
            <a:off x="10413840" y="1523520"/>
            <a:ext cx="360" cy="7092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72389"/>
                </a:moveTo>
                <a:lnTo>
                  <a:pt x="0" y="0"/>
                </a:lnTo>
                <a:lnTo>
                  <a:pt x="0" y="72389"/>
                </a:lnTo>
              </a:path>
            </a:pathLst>
          </a:custGeom>
          <a:solidFill>
            <a:schemeClr val="accent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35"/>
          <p:cNvSpPr/>
          <p:nvPr/>
        </p:nvSpPr>
        <p:spPr>
          <a:xfrm>
            <a:off x="2168400" y="2308320"/>
            <a:ext cx="360" cy="385920"/>
          </a:xfrm>
          <a:custGeom>
            <a:avLst/>
            <a:gdLst/>
            <a:ahLst/>
            <a:cxnLst/>
            <a:rect l="l" t="t" r="r" b="b"/>
            <a:pathLst>
              <a:path w="635" h="387350">
                <a:moveTo>
                  <a:pt x="0" y="0"/>
                </a:moveTo>
                <a:lnTo>
                  <a:pt x="0" y="387332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36"/>
          <p:cNvSpPr/>
          <p:nvPr/>
        </p:nvSpPr>
        <p:spPr>
          <a:xfrm flipV="1">
            <a:off x="10034760" y="2316960"/>
            <a:ext cx="360" cy="37332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33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48" name="Table 38"/>
          <p:cNvGraphicFramePr/>
          <p:nvPr/>
        </p:nvGraphicFramePr>
        <p:xfrm>
          <a:off x="2157240" y="3642480"/>
          <a:ext cx="834840" cy="1152720"/>
        </p:xfrm>
        <a:graphic>
          <a:graphicData uri="http://schemas.openxmlformats.org/drawingml/2006/table">
            <a:tbl>
              <a:tblPr/>
              <a:tblGrid>
                <a:gridCol w="31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600'’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90’’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510'’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9" name="Table 39"/>
          <p:cNvGraphicFramePr/>
          <p:nvPr/>
        </p:nvGraphicFramePr>
        <p:xfrm>
          <a:off x="3456840" y="3698640"/>
          <a:ext cx="825840" cy="1087560"/>
        </p:xfrm>
        <a:graphic>
          <a:graphicData uri="http://schemas.openxmlformats.org/drawingml/2006/table">
            <a:tbl>
              <a:tblPr/>
              <a:tblGrid>
                <a:gridCol w="31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600'’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90'’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510'’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0" name="Table 40"/>
          <p:cNvGraphicFramePr/>
          <p:nvPr/>
        </p:nvGraphicFramePr>
        <p:xfrm>
          <a:off x="4645920" y="3652200"/>
          <a:ext cx="835560" cy="1134000"/>
        </p:xfrm>
        <a:graphic>
          <a:graphicData uri="http://schemas.openxmlformats.org/drawingml/2006/table">
            <a:tbl>
              <a:tblPr/>
              <a:tblGrid>
                <a:gridCol w="31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1800'’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90’’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1710'’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1" name="Table 41"/>
          <p:cNvGraphicFramePr/>
          <p:nvPr/>
        </p:nvGraphicFramePr>
        <p:xfrm>
          <a:off x="6002760" y="3663720"/>
          <a:ext cx="825840" cy="1122480"/>
        </p:xfrm>
        <a:graphic>
          <a:graphicData uri="http://schemas.openxmlformats.org/drawingml/2006/table">
            <a:tbl>
              <a:tblPr/>
              <a:tblGrid>
                <a:gridCol w="31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600'’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90'’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510'’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2" name="Table 42"/>
          <p:cNvGraphicFramePr/>
          <p:nvPr/>
        </p:nvGraphicFramePr>
        <p:xfrm>
          <a:off x="7357800" y="3674160"/>
          <a:ext cx="812520" cy="1112040"/>
        </p:xfrm>
        <a:graphic>
          <a:graphicData uri="http://schemas.openxmlformats.org/drawingml/2006/table">
            <a:tbl>
              <a:tblPr/>
              <a:tblGrid>
                <a:gridCol w="30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600'’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90'’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510’’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3" name="Table 43"/>
          <p:cNvGraphicFramePr/>
          <p:nvPr/>
        </p:nvGraphicFramePr>
        <p:xfrm>
          <a:off x="8465880" y="3674160"/>
          <a:ext cx="829440" cy="1112040"/>
        </p:xfrm>
        <a:graphic>
          <a:graphicData uri="http://schemas.openxmlformats.org/drawingml/2006/table">
            <a:tbl>
              <a:tblPr/>
              <a:tblGrid>
                <a:gridCol w="31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600'’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90'’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510'’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4" name="Table 44"/>
          <p:cNvGraphicFramePr/>
          <p:nvPr/>
        </p:nvGraphicFramePr>
        <p:xfrm>
          <a:off x="9534000" y="3674160"/>
          <a:ext cx="879840" cy="1112040"/>
        </p:xfrm>
        <a:graphic>
          <a:graphicData uri="http://schemas.openxmlformats.org/drawingml/2006/table">
            <a:tbl>
              <a:tblPr/>
              <a:tblGrid>
                <a:gridCol w="33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600'’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всц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90'’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asic Sans"/>
                          <a:ea typeface="Basic Roman"/>
                        </a:rPr>
                        <a:t>вп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Basic Roman"/>
                        </a:rPr>
                        <a:t>510'’</a:t>
                      </a:r>
                      <a:endParaRPr/>
                    </a:p>
                  </a:txBody>
                  <a:tcPr marL="90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5" name="CustomShape 45"/>
          <p:cNvSpPr/>
          <p:nvPr/>
        </p:nvSpPr>
        <p:spPr>
          <a:xfrm>
            <a:off x="2490600" y="567000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46"/>
          <p:cNvSpPr/>
          <p:nvPr/>
        </p:nvSpPr>
        <p:spPr>
          <a:xfrm>
            <a:off x="3587880" y="567000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47"/>
          <p:cNvSpPr/>
          <p:nvPr/>
        </p:nvSpPr>
        <p:spPr>
          <a:xfrm>
            <a:off x="4728360" y="567000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48"/>
          <p:cNvSpPr/>
          <p:nvPr/>
        </p:nvSpPr>
        <p:spPr>
          <a:xfrm>
            <a:off x="5825640" y="567684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49"/>
          <p:cNvSpPr/>
          <p:nvPr/>
        </p:nvSpPr>
        <p:spPr>
          <a:xfrm>
            <a:off x="6943080" y="568080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0"/>
          <p:cNvSpPr/>
          <p:nvPr/>
        </p:nvSpPr>
        <p:spPr>
          <a:xfrm>
            <a:off x="8043600" y="5670720"/>
            <a:ext cx="39240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1"/>
          <p:cNvSpPr/>
          <p:nvPr/>
        </p:nvSpPr>
        <p:spPr>
          <a:xfrm>
            <a:off x="9204240" y="5676840"/>
            <a:ext cx="392760" cy="500040"/>
          </a:xfrm>
          <a:prstGeom prst="rect">
            <a:avLst/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Line 52"/>
          <p:cNvSpPr/>
          <p:nvPr/>
        </p:nvSpPr>
        <p:spPr>
          <a:xfrm flipV="1">
            <a:off x="2877600" y="6092640"/>
            <a:ext cx="711720" cy="72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Line 53"/>
          <p:cNvSpPr/>
          <p:nvPr/>
        </p:nvSpPr>
        <p:spPr>
          <a:xfrm>
            <a:off x="3981360" y="6091920"/>
            <a:ext cx="750600" cy="72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54"/>
          <p:cNvSpPr/>
          <p:nvPr/>
        </p:nvSpPr>
        <p:spPr>
          <a:xfrm>
            <a:off x="5127600" y="6091920"/>
            <a:ext cx="692640" cy="72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Line 55"/>
          <p:cNvSpPr/>
          <p:nvPr/>
        </p:nvSpPr>
        <p:spPr>
          <a:xfrm flipV="1">
            <a:off x="6224880" y="6090840"/>
            <a:ext cx="717480" cy="108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56"/>
          <p:cNvSpPr/>
          <p:nvPr/>
        </p:nvSpPr>
        <p:spPr>
          <a:xfrm>
            <a:off x="7332240" y="6089400"/>
            <a:ext cx="716760" cy="18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Line 57"/>
          <p:cNvSpPr/>
          <p:nvPr/>
        </p:nvSpPr>
        <p:spPr>
          <a:xfrm flipV="1">
            <a:off x="8434560" y="6095160"/>
            <a:ext cx="759960" cy="18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Line 58"/>
          <p:cNvSpPr/>
          <p:nvPr/>
        </p:nvSpPr>
        <p:spPr>
          <a:xfrm flipV="1">
            <a:off x="9599880" y="6094440"/>
            <a:ext cx="885240" cy="72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59"/>
          <p:cNvSpPr/>
          <p:nvPr/>
        </p:nvSpPr>
        <p:spPr>
          <a:xfrm>
            <a:off x="1703640" y="6106680"/>
            <a:ext cx="8680320" cy="302760"/>
          </a:xfrm>
          <a:prstGeom prst="rect">
            <a:avLst/>
          </a:prstGeom>
          <a:solidFill>
            <a:schemeClr val="bg1"/>
          </a:solidFill>
          <a:ln w="1260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0"/>
          <p:cNvSpPr/>
          <p:nvPr/>
        </p:nvSpPr>
        <p:spPr>
          <a:xfrm>
            <a:off x="2409240" y="537336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20,45'’</a:t>
            </a:r>
            <a:endParaRPr/>
          </a:p>
        </p:txBody>
      </p:sp>
      <p:sp>
        <p:nvSpPr>
          <p:cNvPr id="271" name="CustomShape 61"/>
          <p:cNvSpPr/>
          <p:nvPr/>
        </p:nvSpPr>
        <p:spPr>
          <a:xfrm>
            <a:off x="3042840" y="576468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272" name="CustomShape 62"/>
          <p:cNvSpPr/>
          <p:nvPr/>
        </p:nvSpPr>
        <p:spPr>
          <a:xfrm>
            <a:off x="3604800" y="538848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2.0'’</a:t>
            </a:r>
            <a:endParaRPr/>
          </a:p>
        </p:txBody>
      </p:sp>
      <p:sp>
        <p:nvSpPr>
          <p:cNvPr id="273" name="CustomShape 63"/>
          <p:cNvSpPr/>
          <p:nvPr/>
        </p:nvSpPr>
        <p:spPr>
          <a:xfrm>
            <a:off x="4165680" y="580320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274" name="CustomShape 64"/>
          <p:cNvSpPr/>
          <p:nvPr/>
        </p:nvSpPr>
        <p:spPr>
          <a:xfrm>
            <a:off x="4685160" y="539640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8,46'’</a:t>
            </a:r>
            <a:endParaRPr/>
          </a:p>
        </p:txBody>
      </p:sp>
      <p:sp>
        <p:nvSpPr>
          <p:cNvPr id="275" name="CustomShape 65"/>
          <p:cNvSpPr/>
          <p:nvPr/>
        </p:nvSpPr>
        <p:spPr>
          <a:xfrm>
            <a:off x="5290680" y="580320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276" name="CustomShape 66"/>
          <p:cNvSpPr/>
          <p:nvPr/>
        </p:nvSpPr>
        <p:spPr>
          <a:xfrm>
            <a:off x="5782440" y="539640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72,0'’</a:t>
            </a:r>
            <a:endParaRPr/>
          </a:p>
        </p:txBody>
      </p:sp>
      <p:sp>
        <p:nvSpPr>
          <p:cNvPr id="277" name="CustomShape 67"/>
          <p:cNvSpPr/>
          <p:nvPr/>
        </p:nvSpPr>
        <p:spPr>
          <a:xfrm>
            <a:off x="6374640" y="580140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278" name="CustomShape 68"/>
          <p:cNvSpPr/>
          <p:nvPr/>
        </p:nvSpPr>
        <p:spPr>
          <a:xfrm>
            <a:off x="6875040" y="539424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2,4'’</a:t>
            </a:r>
            <a:endParaRPr/>
          </a:p>
        </p:txBody>
      </p:sp>
      <p:sp>
        <p:nvSpPr>
          <p:cNvPr id="279" name="CustomShape 69"/>
          <p:cNvSpPr/>
          <p:nvPr/>
        </p:nvSpPr>
        <p:spPr>
          <a:xfrm>
            <a:off x="7529160" y="580320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280" name="CustomShape 70"/>
          <p:cNvSpPr/>
          <p:nvPr/>
        </p:nvSpPr>
        <p:spPr>
          <a:xfrm>
            <a:off x="7955400" y="5403960"/>
            <a:ext cx="66168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17,5'’</a:t>
            </a:r>
            <a:endParaRPr/>
          </a:p>
        </p:txBody>
      </p:sp>
      <p:sp>
        <p:nvSpPr>
          <p:cNvPr id="281" name="CustomShape 71"/>
          <p:cNvSpPr/>
          <p:nvPr/>
        </p:nvSpPr>
        <p:spPr>
          <a:xfrm>
            <a:off x="8644800" y="580140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282" name="CustomShape 72"/>
          <p:cNvSpPr/>
          <p:nvPr/>
        </p:nvSpPr>
        <p:spPr>
          <a:xfrm>
            <a:off x="9116760" y="5403960"/>
            <a:ext cx="66168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32.0'’</a:t>
            </a:r>
            <a:endParaRPr/>
          </a:p>
        </p:txBody>
      </p:sp>
      <p:sp>
        <p:nvSpPr>
          <p:cNvPr id="283" name="CustomShape 73"/>
          <p:cNvSpPr/>
          <p:nvPr/>
        </p:nvSpPr>
        <p:spPr>
          <a:xfrm>
            <a:off x="9883200" y="5819040"/>
            <a:ext cx="662040" cy="2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90'’</a:t>
            </a:r>
            <a:endParaRPr/>
          </a:p>
        </p:txBody>
      </p:sp>
      <p:sp>
        <p:nvSpPr>
          <p:cNvPr id="284" name="CustomShape 74"/>
          <p:cNvSpPr/>
          <p:nvPr/>
        </p:nvSpPr>
        <p:spPr>
          <a:xfrm>
            <a:off x="1643880" y="2311920"/>
            <a:ext cx="86472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20,45’’</a:t>
            </a:r>
            <a:endParaRPr/>
          </a:p>
        </p:txBody>
      </p:sp>
      <p:sp>
        <p:nvSpPr>
          <p:cNvPr id="285" name="CustomShape 75"/>
          <p:cNvSpPr/>
          <p:nvPr/>
        </p:nvSpPr>
        <p:spPr>
          <a:xfrm>
            <a:off x="2171640" y="2376000"/>
            <a:ext cx="86400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22,5</a:t>
            </a:r>
            <a:endParaRPr/>
          </a:p>
        </p:txBody>
      </p:sp>
      <p:sp>
        <p:nvSpPr>
          <p:cNvPr id="286" name="CustomShape 76"/>
          <p:cNvSpPr/>
          <p:nvPr/>
        </p:nvSpPr>
        <p:spPr>
          <a:xfrm>
            <a:off x="3034920" y="2905920"/>
            <a:ext cx="86472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2’’</a:t>
            </a:r>
            <a:endParaRPr/>
          </a:p>
        </p:txBody>
      </p:sp>
      <p:sp>
        <p:nvSpPr>
          <p:cNvPr id="287" name="CustomShape 77"/>
          <p:cNvSpPr/>
          <p:nvPr/>
        </p:nvSpPr>
        <p:spPr>
          <a:xfrm>
            <a:off x="2998200" y="3168000"/>
            <a:ext cx="86472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1,5</a:t>
            </a:r>
            <a:endParaRPr/>
          </a:p>
        </p:txBody>
      </p:sp>
      <p:sp>
        <p:nvSpPr>
          <p:cNvPr id="288" name="CustomShape 78"/>
          <p:cNvSpPr/>
          <p:nvPr/>
        </p:nvSpPr>
        <p:spPr>
          <a:xfrm>
            <a:off x="4260000" y="3142080"/>
            <a:ext cx="86472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10,5</a:t>
            </a:r>
            <a:endParaRPr/>
          </a:p>
        </p:txBody>
      </p:sp>
      <p:sp>
        <p:nvSpPr>
          <p:cNvPr id="289" name="CustomShape 79"/>
          <p:cNvSpPr/>
          <p:nvPr/>
        </p:nvSpPr>
        <p:spPr>
          <a:xfrm>
            <a:off x="5453040" y="2928960"/>
            <a:ext cx="86400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72,0’’</a:t>
            </a:r>
            <a:endParaRPr/>
          </a:p>
        </p:txBody>
      </p:sp>
      <p:sp>
        <p:nvSpPr>
          <p:cNvPr id="290" name="CustomShape 80"/>
          <p:cNvSpPr/>
          <p:nvPr/>
        </p:nvSpPr>
        <p:spPr>
          <a:xfrm>
            <a:off x="5595960" y="3143160"/>
            <a:ext cx="86400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87,75</a:t>
            </a:r>
            <a:endParaRPr/>
          </a:p>
        </p:txBody>
      </p:sp>
      <p:sp>
        <p:nvSpPr>
          <p:cNvPr id="291" name="CustomShape 81"/>
          <p:cNvSpPr/>
          <p:nvPr/>
        </p:nvSpPr>
        <p:spPr>
          <a:xfrm>
            <a:off x="6810240" y="2928960"/>
            <a:ext cx="86400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2,4’’</a:t>
            </a:r>
            <a:endParaRPr/>
          </a:p>
        </p:txBody>
      </p:sp>
      <p:sp>
        <p:nvSpPr>
          <p:cNvPr id="292" name="CustomShape 82"/>
          <p:cNvSpPr/>
          <p:nvPr/>
        </p:nvSpPr>
        <p:spPr>
          <a:xfrm>
            <a:off x="6810240" y="3143160"/>
            <a:ext cx="86472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2,25</a:t>
            </a:r>
            <a:endParaRPr/>
          </a:p>
        </p:txBody>
      </p:sp>
      <p:sp>
        <p:nvSpPr>
          <p:cNvPr id="293" name="CustomShape 83"/>
          <p:cNvSpPr/>
          <p:nvPr/>
        </p:nvSpPr>
        <p:spPr>
          <a:xfrm>
            <a:off x="8087880" y="2895480"/>
            <a:ext cx="86400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17,5’’</a:t>
            </a:r>
            <a:endParaRPr/>
          </a:p>
        </p:txBody>
      </p:sp>
      <p:sp>
        <p:nvSpPr>
          <p:cNvPr id="294" name="CustomShape 84"/>
          <p:cNvSpPr/>
          <p:nvPr/>
        </p:nvSpPr>
        <p:spPr>
          <a:xfrm>
            <a:off x="8102640" y="3139920"/>
            <a:ext cx="864720" cy="2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21,75</a:t>
            </a:r>
            <a:endParaRPr/>
          </a:p>
        </p:txBody>
      </p:sp>
      <p:sp>
        <p:nvSpPr>
          <p:cNvPr id="295" name="CustomShape 85"/>
          <p:cNvSpPr/>
          <p:nvPr/>
        </p:nvSpPr>
        <p:spPr>
          <a:xfrm>
            <a:off x="9239160" y="2809080"/>
            <a:ext cx="864000" cy="3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32’’</a:t>
            </a:r>
            <a:endParaRPr/>
          </a:p>
        </p:txBody>
      </p:sp>
      <p:sp>
        <p:nvSpPr>
          <p:cNvPr id="296" name="CustomShape 86"/>
          <p:cNvSpPr/>
          <p:nvPr/>
        </p:nvSpPr>
        <p:spPr>
          <a:xfrm>
            <a:off x="9210720" y="3097440"/>
            <a:ext cx="86472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21,75</a:t>
            </a:r>
            <a:endParaRPr/>
          </a:p>
        </p:txBody>
      </p:sp>
      <p:sp>
        <p:nvSpPr>
          <p:cNvPr id="297" name="CustomShape 87"/>
          <p:cNvSpPr/>
          <p:nvPr/>
        </p:nvSpPr>
        <p:spPr>
          <a:xfrm>
            <a:off x="9589080" y="2378880"/>
            <a:ext cx="864720" cy="3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20,45'’168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8" name="CustomShape 88"/>
          <p:cNvSpPr/>
          <p:nvPr/>
        </p:nvSpPr>
        <p:spPr>
          <a:xfrm>
            <a:off x="10016400" y="2387520"/>
            <a:ext cx="86472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89"/>
          <p:cNvSpPr/>
          <p:nvPr/>
        </p:nvSpPr>
        <p:spPr>
          <a:xfrm>
            <a:off x="1817400" y="232920"/>
            <a:ext cx="8636400" cy="788040"/>
          </a:xfrm>
          <a:prstGeom prst="roundRect">
            <a:avLst>
              <a:gd name="adj" fmla="val 14400"/>
            </a:avLst>
          </a:prstGeom>
          <a:solidFill>
            <a:srgbClr val="00B050"/>
          </a:solidFill>
          <a:ln w="38160">
            <a:solidFill>
              <a:srgbClr val="FFFFFF"/>
            </a:solidFill>
            <a:round/>
          </a:ln>
          <a:effectLst>
            <a:outerShdw blurRad="40005" dist="1980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DejaVu Sans"/>
              </a:rPr>
              <a:t>Карта целевого состояния процесса «оптимизация времени проведения профосмотров детей в возрасте 1 месяца»</a:t>
            </a:r>
            <a:endParaRPr/>
          </a:p>
        </p:txBody>
      </p:sp>
      <p:sp>
        <p:nvSpPr>
          <p:cNvPr id="300" name="CustomShape 90"/>
          <p:cNvSpPr/>
          <p:nvPr/>
        </p:nvSpPr>
        <p:spPr>
          <a:xfrm>
            <a:off x="1703640" y="6453360"/>
            <a:ext cx="8638200" cy="2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ВПП — </a:t>
            </a:r>
            <a:r>
              <a:rPr lang="ru-RU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5575,26''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6246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1240</Words>
  <Application>Microsoft Office PowerPoint</Application>
  <PresentationFormat>Широкоэкранный</PresentationFormat>
  <Paragraphs>349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Basic Roman</vt:lpstr>
      <vt:lpstr>Basic Sans</vt:lpstr>
      <vt:lpstr>Calibri</vt:lpstr>
      <vt:lpstr>Calibri Light</vt:lpstr>
      <vt:lpstr>Consolas</vt:lpstr>
      <vt:lpstr>DejaVu Sans</vt:lpstr>
      <vt:lpstr>Times New Roman</vt:lpstr>
      <vt:lpstr>Тема Office</vt:lpstr>
      <vt:lpstr>Презентация PowerPoint</vt:lpstr>
      <vt:lpstr>Достигнутые результаты</vt:lpstr>
      <vt:lpstr>Карточка проекта</vt:lpstr>
      <vt:lpstr>Презентация PowerPoint</vt:lpstr>
      <vt:lpstr>Проблемы и решения</vt:lpstr>
      <vt:lpstr>Коренные причины проблем и решения</vt:lpstr>
      <vt:lpstr>Презентация PowerPoint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внедрения решений*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Субъект РФ</dc:title>
  <dc:creator>Дмитрий Крошка</dc:creator>
  <cp:lastModifiedBy>Екатерина Кокорина</cp:lastModifiedBy>
  <cp:revision>44</cp:revision>
  <cp:lastPrinted>2020-02-14T10:34:14Z</cp:lastPrinted>
  <dcterms:created xsi:type="dcterms:W3CDTF">2019-10-03T19:29:10Z</dcterms:created>
  <dcterms:modified xsi:type="dcterms:W3CDTF">2020-02-17T06:34:48Z</dcterms:modified>
</cp:coreProperties>
</file>