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72"/>
  </p:notesMasterIdLst>
  <p:sldIdLst>
    <p:sldId id="352" r:id="rId2"/>
    <p:sldId id="257" r:id="rId3"/>
    <p:sldId id="345" r:id="rId4"/>
    <p:sldId id="346" r:id="rId5"/>
    <p:sldId id="347" r:id="rId6"/>
    <p:sldId id="348" r:id="rId7"/>
    <p:sldId id="271" r:id="rId8"/>
    <p:sldId id="272" r:id="rId9"/>
    <p:sldId id="280" r:id="rId10"/>
    <p:sldId id="349" r:id="rId11"/>
    <p:sldId id="276" r:id="rId12"/>
    <p:sldId id="277" r:id="rId13"/>
    <p:sldId id="281" r:id="rId14"/>
    <p:sldId id="282" r:id="rId15"/>
    <p:sldId id="283" r:id="rId16"/>
    <p:sldId id="284" r:id="rId17"/>
    <p:sldId id="286" r:id="rId18"/>
    <p:sldId id="287" r:id="rId19"/>
    <p:sldId id="285" r:id="rId20"/>
    <p:sldId id="278" r:id="rId21"/>
    <p:sldId id="290" r:id="rId22"/>
    <p:sldId id="293" r:id="rId23"/>
    <p:sldId id="294" r:id="rId24"/>
    <p:sldId id="295" r:id="rId25"/>
    <p:sldId id="297" r:id="rId26"/>
    <p:sldId id="298" r:id="rId27"/>
    <p:sldId id="299" r:id="rId28"/>
    <p:sldId id="300" r:id="rId29"/>
    <p:sldId id="301" r:id="rId30"/>
    <p:sldId id="303" r:id="rId31"/>
    <p:sldId id="304" r:id="rId32"/>
    <p:sldId id="305" r:id="rId33"/>
    <p:sldId id="306" r:id="rId34"/>
    <p:sldId id="291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42" r:id="rId43"/>
    <p:sldId id="343" r:id="rId44"/>
    <p:sldId id="344" r:id="rId45"/>
    <p:sldId id="317" r:id="rId46"/>
    <p:sldId id="318" r:id="rId47"/>
    <p:sldId id="319" r:id="rId48"/>
    <p:sldId id="320" r:id="rId49"/>
    <p:sldId id="321" r:id="rId50"/>
    <p:sldId id="322" r:id="rId51"/>
    <p:sldId id="289" r:id="rId52"/>
    <p:sldId id="323" r:id="rId53"/>
    <p:sldId id="324" r:id="rId54"/>
    <p:sldId id="325" r:id="rId55"/>
    <p:sldId id="326" r:id="rId56"/>
    <p:sldId id="327" r:id="rId57"/>
    <p:sldId id="330" r:id="rId58"/>
    <p:sldId id="328" r:id="rId59"/>
    <p:sldId id="331" r:id="rId60"/>
    <p:sldId id="329" r:id="rId61"/>
    <p:sldId id="334" r:id="rId62"/>
    <p:sldId id="333" r:id="rId63"/>
    <p:sldId id="332" r:id="rId64"/>
    <p:sldId id="337" r:id="rId65"/>
    <p:sldId id="336" r:id="rId66"/>
    <p:sldId id="338" r:id="rId67"/>
    <p:sldId id="339" r:id="rId68"/>
    <p:sldId id="340" r:id="rId69"/>
    <p:sldId id="341" r:id="rId70"/>
    <p:sldId id="350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CD"/>
    <a:srgbClr val="008000"/>
    <a:srgbClr val="B7FFB7"/>
    <a:srgbClr val="0082B0"/>
    <a:srgbClr val="DA8200"/>
    <a:srgbClr val="BC7000"/>
    <a:srgbClr val="009ED6"/>
    <a:srgbClr val="57B7FF"/>
    <a:srgbClr val="09FF09"/>
    <a:srgbClr val="FFD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409" autoAdjust="0"/>
  </p:normalViewPr>
  <p:slideViewPr>
    <p:cSldViewPr snapToGrid="0">
      <p:cViewPr varScale="1">
        <p:scale>
          <a:sx n="91" d="100"/>
          <a:sy n="91" d="100"/>
        </p:scale>
        <p:origin x="1272" y="90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 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A34380D4-2922-4153-861F-3B1BE055CD3F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397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 dirty="0">
              <a:latin typeface="Arial"/>
            </a:endParaRPr>
          </a:p>
        </p:txBody>
      </p:sp>
      <p:sp>
        <p:nvSpPr>
          <p:cNvPr id="239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174F05C-FE1C-4A1E-82E6-EF055D3323C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Отличительные черты Лидера проекта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(избирается из числа сотрудников)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способность воплотить требуемые перемены в жизнь;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заинтересованность и активное участие в проекте;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способность видеть отклонения, имеющиеся на каждом этапе реализации проекта;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способность обеспечить условия для взаимодействия между участниками проекта;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уважение участников рабочей группы.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Функции лидера: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управление проектом, находящегося в зоне его ответственности и компетенции,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осуществление защиты проекта перед руководством и сотрудниками медицинской организации,</a:t>
            </a:r>
          </a:p>
          <a:p>
            <a:pPr marL="503999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подбор новых членов команды.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Важно: Поддержка лидера руководством медицинской организации.</a:t>
            </a:r>
          </a:p>
          <a:p>
            <a:pPr marL="79200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Лидер может возглавлять только один проект по улучшению.  </a:t>
            </a:r>
          </a:p>
          <a:p>
            <a:pPr marL="0" marR="0" lvl="0" indent="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653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Для реализации мероприятий проекта необходимо формирование пакета регламентирующих документов – приказов (распоряжений) руководителя медицинской организации, которые должны содержать информацию о: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реализации проекта (проектов) по улучшению;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создании рабочих групп, в том числе о внесении изменений в составы рабочих групп, создании рабочих групп по направлениям, с указанием регламентированного времени их работы, протоколы о распределении обязанностей в рабочих группах (при наличии);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системе подачи предложений по улучшению.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Данный этап завершается оформлением стенда проекта, наполнение которого осуществляется в течение всего процесса реализации проекта по улучшению (приложение 2) и формированием паспорта проекта (приложение 3).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1485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5584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В заголовке паспорта проекта по улучшению указывается:</a:t>
            </a:r>
          </a:p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наименование проекта, которое отражает конкретный процесс, взятый для улучшения, соотносится с целью и результатами проекта и формулируется одним предложением, раскрывающим его суть либо отражающим эффект от его реализации. Не допускаются такие названия как «Регистратура», «Прием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врачатерапевта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«Оптимизация вакцинации». Пример названия проекта: «Сокращение времени записи на прием к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врачутерапевту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«Сокращение времени ожидания у кабинета забора крови».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5927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Блок 2: «Обоснование выбора»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блок размещается в правом верхнем углу паспорта проекта по улучшению.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данном блоке указывается ключевой риск – событие, которое может произойти (например, несоблюдение сроков ожидания медицинской помощи, невыполнение плана профилактических осмотров (диспансеризации), штрафные санкции), если выбранный процесс не будет оптимизирован.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блоке рекомендуется отразить следующие аспекты: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Влияние на цели/задачи.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Масштаб процесса (кросс-функциональность).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Трудоемкость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Причины неудовлетворенности заказчиков процесса (посетителей медицинской организации, ее сотрудников). </a:t>
            </a:r>
          </a:p>
          <a:p>
            <a:r>
              <a:rPr lang="ru-RU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Справочно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грамотное обоснование проекта способствует формулировке объективных и амбициозных целей, осуществлению своевременной защиты паспорта проекта.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474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Блок 3: «Цели и плановый эффект»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блок размещается в левом нижнем углу паспорта проекта по улучшению.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Цели должны быть: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Актуальными, конкретными, достижимыми, ограниченными во времени, измеримыми (указываться с соответствующими единицами измерения).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Направлены на решение проблем процесса.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Цели не должны содержать: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Мероприятий, направленных на улучшение процесса (например, разгрузка регистратуры, оптимизация работы врача-специалиста, выделение дополнительного времени на обслуживание пациента и т.п.).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«Лозунгов» (например, повысить эффективность работы персонала, разработать планы по увеличению доли дозвона 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колл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-центр и т.п.).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оформления блока 3 представлен на рисунке 6.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блок является стандартным и не подлежит каким-либо изменениям.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024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В заголовке паспорта проекта по улучшению указывается:</a:t>
            </a:r>
          </a:p>
          <a:p>
            <a:pPr lvl="0" hangingPunct="0"/>
            <a:r>
              <a:rPr lang="ru-RU" sz="1200" dirty="0" smtClean="0">
                <a:ea typeface="Microsoft YaHei" pitchFamily="2"/>
                <a:cs typeface="Arial" pitchFamily="2"/>
              </a:rPr>
              <a:t>наименование проекта, которое отражает конкретный процесс, взятый для улучшения, соотносится с целью и результатами проекта и формулируется одним предложением, раскрывающим его суть либо отражающим эффект от его реализации. Не допускаются такие названия как «Регистратура», «Прием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врачатерапевта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«Оптимизация вакцинации». Пример названия проекта: «Сокращение времени записи на прием к </a:t>
            </a:r>
            <a:r>
              <a:rPr lang="ru-RU" sz="1200" dirty="0" err="1" smtClean="0">
                <a:ea typeface="Microsoft YaHei" pitchFamily="2"/>
                <a:cs typeface="Arial" pitchFamily="2"/>
              </a:rPr>
              <a:t>врачутерапевту</a:t>
            </a:r>
            <a:r>
              <a:rPr lang="ru-RU" sz="1200" dirty="0" smtClean="0">
                <a:ea typeface="Microsoft YaHei" pitchFamily="2"/>
                <a:cs typeface="Arial" pitchFamily="2"/>
              </a:rPr>
              <a:t>», «Сокращение времени ожидания у кабинета забора крови».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977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ru-RU" b="1" dirty="0" smtClean="0"/>
              <a:t>Важно! При составления паспорта проекта по улучшению: </a:t>
            </a:r>
          </a:p>
          <a:p>
            <a:pPr>
              <a:spcBef>
                <a:spcPts val="600"/>
              </a:spcBef>
            </a:pPr>
            <a:endParaRPr lang="ru-RU" dirty="0" smtClean="0"/>
          </a:p>
          <a:p>
            <a:pPr>
              <a:spcBef>
                <a:spcPts val="600"/>
              </a:spcBef>
            </a:pPr>
            <a:r>
              <a:rPr lang="ru-RU" dirty="0" smtClean="0"/>
              <a:t>1. Название, обоснование выбора и цели проекта должны быть связаны.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2. Паспорт проекта оформляется отдельно на каждый проект на одном листе формата А4 в альбомной ориентации. Лист визуально делится на 4 части (по числу блоков).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3. В левом верхнем углу указывается ФИО, должность и подпись лица, которое утверждает проект и заверяется печатью организации. В правом верхнем углу – Ф.И.О., должность, подпись лица, которое согласует проект.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4. Паспорт должен быть утвержден руководителем медицинской организации и согласован с руководителем и/или представителями Регионального центра первичной медико-санитарной помощи.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5. При продолжительности проекта 12 месяцев и более необходимо разделить проект на полугодия с расчетом и постановкой целей на каждые 6 месяцев реализации проекта. </a:t>
            </a:r>
            <a:endParaRPr lang="ru-RU" sz="800" dirty="0">
              <a:ea typeface="Microsoft YaHei" pitchFamily="2"/>
              <a:cs typeface="Arial" pitchFamily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399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5843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2 «Диагностика и целевое состояние»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картирование ПСЦ с анализом текущего состояния процессов, выявление проблем и работа с ними, составление карты целевого состояния (приложение 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Методика работы с проблемами представлена в приложении 5.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этап завершается стартовым совещанием (Kick-off).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утверждение Плана мероприятий по достижению целевого состояния, утвержденный заказчиком проекта по улучшению.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977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823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Одним из первых шагов при совершенствовании процессов является построение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 потока создания ценности (карт ПСЦ)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Картирование потока – это инструмент, с помощью которого можно визуализировать и проанализировать перемещения людей и предметов по потоку создания ценности, увидеть потери в работе, выявить проблемы. В качестве предметов могут выступать расходные материалы, изделия медицинского назначения, лекарственные средства и т.п.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Картирование потока осуществляется в два этапа: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первый этап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построение карты текущего состояния – выполняется путем сбора информации на месте выполнения рабочего процесса – площадке. На этом этапе происходит подготовительная работа, сбор, нанесение информации, описывающей показатели процесса, на карту текущего состояния, фиксация выявленных проблем, потерь, «узких мест»;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Второй этап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построение карты целевого состояния.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Карты ПСЦ применяются для отображения двух состояний процесса: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карта текущего ПСЦ – отражает фактические показатели потока на рассматриваемую дату;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карта целевого ПСЦ – отражает состояние потока, в котором устранены проблемы, которые можно решить в рамках данного проекта. Карты целевого ПСЦ составляются на определенную дату.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Обычно в работе используются карты текущего и целевого ПСЦ, но в некоторых случаях имеет смысл составить карту идеального состояния ПСЦ, показывающую, какого совершенства можно достичь с использованием всех известных инструментов и методов бережливого производства. Карта идеального ПСЦ отражает состояние потока, из которого полностью исключены все виды потерь. Этот поток выступает как эталон, к которому нужно стремиться.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Описываются ПСЦ с разной степенью детализации. Уровень детализации зависит от поставленной задачи и уровня принимаемых решений по преобразованию потоков.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Выделяют следующие уровни детализации: </a:t>
            </a:r>
          </a:p>
          <a:p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межорганизационный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уровень;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уровень организации;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уровень процессов организации.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75587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происходит согласование объекта картирования с заказчиком проекта, определение сроков, границ, глубины картирования (степень детализации), обозначение места проведения картирования, при необходимости – подготовка и выпуск в работу приказов/распоряжений (на право получения информации и пр.).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Поскольку ключевой критерий оптимизации процесса – это время протекания процесса, каждый из элементов необходимо хронометрировать. По результатам проведенного хронометража заполняется таблица, данные из которой используются при построении карты ПСЦ (рисунок 9).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1601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Важно: </a:t>
            </a:r>
            <a:endParaRPr lang="ru-RU" dirty="0" smtClean="0"/>
          </a:p>
          <a:p>
            <a:r>
              <a:rPr lang="ru-RU" dirty="0" smtClean="0"/>
              <a:t>1) Провести разъяснительную работу с сотрудниками с целью объяснения необходимости проведения хронометража. </a:t>
            </a:r>
          </a:p>
          <a:p>
            <a:r>
              <a:rPr lang="ru-RU" dirty="0" smtClean="0"/>
              <a:t>2) Перед проведением хронометража провести ознакомление с операцией, в отношении которой требуется провести хронометраж: установить элементы операций (начала и окончания); определить обстоятельства, указывающие на начало и окончание операции. </a:t>
            </a:r>
          </a:p>
          <a:p>
            <a:r>
              <a:rPr lang="ru-RU" dirty="0" smtClean="0"/>
              <a:t>3) Проводить хронометраж в формате стороннего наблюдения, когда наблюдатель сопровождает работника/пациента/предмет во время выполнения всех действий. </a:t>
            </a:r>
          </a:p>
          <a:p>
            <a:r>
              <a:rPr lang="ru-RU" dirty="0" smtClean="0"/>
              <a:t>4) При осуществлении хронометража место наблюдателя расположить таким образом, чтобы ему был виден весь процесс, а также все действия, совершаемые участниками процесса. Контакт между участниками процесса и наблюдателем должен быть полностью исключен или минимизирован. </a:t>
            </a:r>
          </a:p>
          <a:p>
            <a:r>
              <a:rPr lang="ru-RU" dirty="0" smtClean="0"/>
              <a:t>5) Учитывать психологию персонала на рабочих местах – интенсивность труда и внимательность повышается в присутствии разного рода наблюдателей, что может ввести в заблуждение. </a:t>
            </a:r>
          </a:p>
          <a:p>
            <a:r>
              <a:rPr lang="ru-RU" dirty="0" smtClean="0"/>
              <a:t>6) При сборе данных о потоке и его картировании не следует проводить «репрессивные» меры и выяснять, почему нарушаются временные интервалы и не соблюдаются стандарты, нормативные документы, если такие факты будут выявлены, в течение реализации проекта они должны быть устранены. </a:t>
            </a:r>
          </a:p>
          <a:p>
            <a:r>
              <a:rPr lang="ru-RU" dirty="0" smtClean="0"/>
              <a:t>7) Произвести не менее 7–10 замеров, каждый раз заполняя таблицу хронометража. </a:t>
            </a:r>
          </a:p>
          <a:p>
            <a:r>
              <a:rPr lang="ru-RU" dirty="0" smtClean="0"/>
              <a:t>8) Описать и проанализировать основные аспекты взаимодействия участников процесса; </a:t>
            </a:r>
          </a:p>
          <a:p>
            <a:r>
              <a:rPr lang="ru-RU" dirty="0" smtClean="0"/>
              <a:t>выделить проблемы (например, дублирование функций, выполнение врачом сестринских функций, проблемы коммуникации, необоснованные временные потери, например, поиск ключей от кабинетов, поиск медицинских карт, заполнение документов и т.д.); </a:t>
            </a:r>
          </a:p>
          <a:p>
            <a:r>
              <a:rPr lang="ru-RU" dirty="0" smtClean="0"/>
              <a:t>сделать необходимые зарисовки расположения оборудования, приспособлений, мебели и т.п.; </a:t>
            </a:r>
          </a:p>
          <a:p>
            <a:r>
              <a:rPr lang="ru-RU" dirty="0" smtClean="0"/>
              <a:t>сделать замеры перемещений, расстояний, времени ожидания, количества пациентов, участников процесса; </a:t>
            </a:r>
          </a:p>
          <a:p>
            <a:r>
              <a:rPr lang="ru-RU" dirty="0" smtClean="0"/>
              <a:t>определить фактическое состояние возможных запасов расходных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97659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Символы, применяемые для построения карты ПСЦ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Набор символов, применяемых для построения карты ПСЦ позволяет детально описать любой поток (таблица 1). Отдельно выделяются символы описания материального и информационного потоков.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6740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Символы, применяемые для построения карты ПСЦ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4911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Указать на карте наименование рассматриваемого процесса.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Выстроить операции последовательно, схематично представить основные стадии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Начинаем составлять карту с визуализацией шагов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картируемого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потока, каждую операцию потока представляем в виде прямоугольника (возможно использование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с подписью, раскрывающей проводимые действия с указанием места их реализации (рисунок 10). </a:t>
            </a:r>
          </a:p>
          <a:p>
            <a:pPr marL="228600" indent="-228600">
              <a:buAutoNum type="arabicParenR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Первоначальную визуализацию картирования потока проводят вручную (с использованием клейких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или карандаша с ластиком). Как правило, при картировании возникает много дискуссий и идей по более наглядному изображению, вносятся исправления, дополнения и новая информация. Когда картирование «в карандаше» завершено, визуальная информация может быть переведена в электронный формат и увеличенные копии размещены на стенде проекта. </a:t>
            </a:r>
          </a:p>
          <a:p>
            <a:pPr marL="228600" indent="-228600">
              <a:buAutoNum type="arabicParenR"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Занимаясь описанием текущего состояния процесса, следует собрать образцы всех бланков и документов, которые используются на каждом этапе.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3264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Нанести линии движения пациента от одного процесса к другому. Если маршрутов движения возможно несколько, необходимо нанести их все. (рисунок 11).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между отдельными процессами возможно скопление пациентов, наносятся знаки, обозначающие очередь (параметры этого скопления наносятся на карту ПСЦ позже в тех единицах, которые наиболее удобны при описании проблем и предлагаемых решений).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4325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4.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Отобразить на карте ПСЦ продолжительность каждого элемента, операции, манипуляции, длительность и дальность перемещений. На карту наносятся минимальная и максимальная продолжительность каждой операции, время ожидания и выявленные избыточные запасы (например, очередь). (рисунок 12).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3165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5.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Вычисление времени протекания процесса (ВПП) (рисунок 13).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ВПП высчитывается как сумма ВЦ всех операций с добавлением времени ожидания, переходов с одной операции на другую. На карте ПСЦ отображается минимальное и максимальное ВПП.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592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6.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 потерь, не создающих ценности (рисунок 14).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этом шаге проводится обработка собранной информации для определения «узких мест», проблем.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проблем можно рассматривать: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небезопасные факторы окружающей среды, рабочего пространства для пациентов и сотрудников;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очереди и ожидания пациентов;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неоптимальную логистику (лишние перемещения, запутанные маршруты);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значительные колебания и вариабельность в процессах или операциях (колебания более 30% могут свидетельствовать о наличии проблем или неоднородности потока);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поломки (оборудование, транспортные средства);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излишние запасы;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неравномерность загрузки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перегрузка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«узкие места» (места снижения пропускной способности кабинета, в том числе из-за длительности выполнения той или иной операции и пр.);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только проблемы обнаружены, необходимо проанализировать причины их появления, чтобы выбрать наиболее эффективный метод устранения этих причин (см. приложение 5 «Методика работы с проблемами»).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875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В рамках реализации проектов по улучшениям решаются следующие задачи: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логистически эффективных потоков пациентов (в зависимости от цели посещения) и персонала при организации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сроков ожидания пациентами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доступности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удовлетворенности пациентов качеством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стандартизация лечебно-диагностических процессов;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оптимизация рабочего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прос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транства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, обеспечивающего безопасность сотрудников и пациентов 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выравнивание нагрузки между врачами и средним медицинским персоналом, а также разделение функций персонала внутри отдельных структурных подразделений;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эффективное использование зданий, сооружений, медицинской техники и оборудования, кадровых и финансовых ресурсов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всех видов потерь, формирующихся в ходе текущей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эффективности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создание эффективно функционирующих моделей тех или иных процессов для тиражирования опыта в другие медицинские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лидерской среды в медицинской организации, способной проводить улучшения на основе применения проектного подхода.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7103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6.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Поиск потерь, не создающих ценности (рисунок 14).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этом шаге проводится обработка собранной информации для определения «узких мест», проблем.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качестве проблем можно рассматривать: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небезопасные факторы окружающей среды, рабочего пространства для пациентов и сотрудников;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очереди и ожидания пациентов;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неоптимальную логистику (лишние перемещения, запутанные маршруты);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значительные колебания и вариабельность в процессах или операциях (колебания более 30% могут свидетельствовать о наличии проблем или неоднородности потока);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поломки (оборудование, транспортные средства);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излишние запасы;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неравномерность загрузки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перегрузка персонала и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«узкие места» (места снижения пропускной способности кабинета, в том числе из-за длительности выполнения той или иной операции и пр.);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только проблемы обнаружены, необходимо проанализировать причины их появления, чтобы выбрать наиболее эффективный метод устранения этих причин (см. приложение 5 «Методика работы с проблемами»).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4478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детального выявления потерь и «узких мест» составляется карта целевого ПСЦ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 построения карты целевого ПСЦ состоит в выстраивании цепочки процессов, в которой отдельные процессы связаны с их потребителями либо непрерывным потоком, либо системой вытягивания, и каждый процесс должен по возможности производить только то, что нужно потребителям, и тогда, когда им это нужно.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Изображение карты целевого ПСЦ проводится по тем же принципам и с теми же условными обозначениями, что и карта текущего состояния. Как правило, на карте целевого потока отсутствуют основные потери и решены главные выявленные проблемы, но могут присутствовать этапы незначимой работы и потери, без которых в данный момент не обойтись.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Важно, что карта целевого ПСЦ составляется на определенную дату.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этапе составления карты целевого ПСЦ могут быть полезны следующие вопросы: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какие операции могут быть объединены? </a:t>
            </a:r>
          </a:p>
          <a:p>
            <a:r>
              <a:rPr lang="ru-RU" dirty="0" smtClean="0"/>
              <a:t>какие операции могут быть исключены, как не добавляющие ценность или как лишний этап обработки? </a:t>
            </a:r>
          </a:p>
          <a:p>
            <a:r>
              <a:rPr lang="ru-RU" dirty="0" smtClean="0"/>
              <a:t>как организовать логистику пациентов и персонала? </a:t>
            </a:r>
          </a:p>
          <a:p>
            <a:r>
              <a:rPr lang="ru-RU" dirty="0" smtClean="0"/>
              <a:t>какие запасы можно сократить и до какого уровня? </a:t>
            </a:r>
          </a:p>
          <a:p>
            <a:r>
              <a:rPr lang="ru-RU" dirty="0" smtClean="0"/>
              <a:t>какова оптимальная длительность потока? </a:t>
            </a:r>
          </a:p>
          <a:p>
            <a:r>
              <a:rPr lang="ru-RU" dirty="0" smtClean="0"/>
              <a:t>насколько полны и оптимальны инструкции/стандарты на рабочих местах, всегда ли они выполняются? </a:t>
            </a:r>
          </a:p>
          <a:p>
            <a:r>
              <a:rPr lang="ru-RU" dirty="0" smtClean="0"/>
              <a:t>как оптимально расставить оборудование, какое оборудование должно быть модернизировано и(или) заменено? </a:t>
            </a:r>
          </a:p>
          <a:p>
            <a:r>
              <a:rPr lang="ru-RU" dirty="0" smtClean="0"/>
              <a:t>какие процедуры должны быть изменены? </a:t>
            </a:r>
          </a:p>
          <a:p>
            <a:r>
              <a:rPr lang="ru-RU" dirty="0" smtClean="0"/>
              <a:t>насколько хорошо мы понимаем требования/желания заказчиков и насколько мы руководствуемся ими при принятии управленческих решений?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5430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Отдельные этапы процесса могут потребовать более углубленного анализа с применением других инструментов бережливых технологий, дополнительного построения карты ПСЦ другого уровня.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раз после достижения целевого состояния улучшенные процессы должны быть стандартизированы. После этого формируется новая карта целевого состояния. Таким образом, реализуется принцип постоянного совершенствования. Стандартизация необходима для того, чтобы в последующем не повторялись потери выявленные и устраненные ранее.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7985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Постановка целей и задач в рамках оптимизации любого процесса подразумевает определение мероприятий по выявлению и последующему решению существующих проблем. Для выявления существующих проблем первостепенно стоит задача построения причинно-следственных связей и выявления коренной причины, которая зачастую находится не на поверхности. Игнорирование данного обстоятельства, быстрые решения, «тушение пожаров» ведут к воспроизведению выявленных отклонений в будущем в связи с сохранением источника потерь внутри процесса. Данный этап важен, так как обеспечивает команду проекта информацией, необходимой для разработки плана изменений и внедрения управленческих мер, улучшений, требующихся процессу.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Бережливое производство предлагает использование ряда методов для поиска коренных причин, которые могут быть применены как совместно для работы над одной проблемой, так и по отдельности: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5 «Почему?»;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вопросная техника 5W1H (метод Киплинга);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взаимосвязей;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468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5 «Почему?»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«Почему?» – метод анализа проблем для поиска коренных причин.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 метода заключается в том, что при обнаружении проблемы для выявления ее первопричины необходимо задавать вопрос «Почему?» ровно до того момента, когда для решения проблемы будет достаточно одного действия.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Первопричина обычно характеризует нарушение в процессе/операции/ поведении, которое может быть устранено. Это отличает ее от «логической ловушки», например, такой как «нехватка финансирования» и т.д.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постановке вопроса «Почему?» ответы могут «разветвляться» и вести по нескольким путям к нескольким первопричинам, из этого получается так называемое дерево проблем –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древовидная диаграмма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Такая визуализация причинно-следственных связей позволяет выявить не только первопричины, но и определить взаимосвязь между причинами разных направлений. Некоторые причины в процессе могут оказаться общими для нескольких «веток» (рисунок 16).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Учитывая склонность к выделению одной причины, для достижения максимальной эффективности при использовании метода рекомендуется участие нескольких человек, так как человек не может найти причины, о которых не знает.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мы остановимся на пункте 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«Использовалась испорченная пленка»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решим проблему, просто купив новую, мы решим проблему поверхностно. В следующий раз она снова повторится.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мы остановимся на пункте 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«нарушена техника процесса </a:t>
            </a:r>
            <a:r>
              <a:rPr lang="ru-RU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фотообработки</a:t>
            </a:r>
            <a:r>
              <a:rPr lang="ru-RU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ru-RU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обучим присутствующих, то проблема может повторится, например, при найме нового сотрудника.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5554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Проблемы существуют в процессе не всегда, они могут проявляться по-разному в зависимости от времени, места и других условий. Если мы не можем определить условия возникновения проблемы, возможно, ее не существует или формулировка выбрана неправильно. Метод используется для правильного всестороннего описания существующей проблемной ситуации.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метод дает возможность взглянуть на ситуацию с разных сторон, чтобы найти новые решения или выбрать идеи для дальнейшего развития. Ответы на вопросы позволяют под разными углами рассмотреть сильные и слабые стороны.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Суть метода заключается в последовательной постановке вопросов и получении подробных ответов на них в рамках поставленной задачи. Метод применяется в качестве предварительного решения, чтобы было легче приступать к поиску коренных причин (для чего может применяться метод 5 «Почему?»).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комплекс входят следующие вопросы: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Кто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Что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Когда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Где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Почему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Как (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how)?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ответе на вопросы необходимо учесть ряд правил: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нельзя пропускать вопросы, даже если кажется, что ответ прост и очевиден;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давать конкретные, подробные ответы на вопросы.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ситуацию, когда перед кабинетом забора крови собралась большая очередь (таблица 2).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2298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примера видно, что проблемой стала образовавшаяся очередь перед кабинетом забора крови в связи с отсутствием предварительной записи. Далее применяется метод 5 «Почему?», который позволит выявить и устранить коренную причину.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2066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постановке вопросов для обеспечения максимальной полноты картины можно использовать следующие варианты вопросов для каждого пункта: 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904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Диаграмма Исикавы (или «рыбья кость») – графическая визуализация, обеспечивающая системный подход к определению фактических причин возникновения проблем. </a:t>
            </a:r>
            <a:endParaRPr lang="ru-RU" dirty="0" smtClean="0"/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позволяет в простой и доступной форме выстроить причинно-следственную связь в рамках одного процесса, систематизировать все потенциальные причины рассматриваемой проблемы, а также выделить среди них самые существенные.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основном поиск коренной причины осуществляется по функционалу. Поэтому чаще всего используется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основных направлений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вероятной проблемы: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Machines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(Оборудование) – оборудование и приспособления, которые используются для выполнения данного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(Метод) – методика, технология, которой необходимо следовать для получения результатов.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Materials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(Материал) – «сырье», из которого будет сделан готовый продукт.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(Человек) – персонал. Человеческий фактор.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(Окружающая среда) – условия окружающей среды.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Вышеперечисленные пункты являются общими «крупными» направлениями. Для непосредственного поиска коренной причины их недостаточно. Поэтому каждое из этих направлений имеет «категории».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графическом изображении диаграмма напоминает по виду «рыбью кость», состоящую из ряда крупных и мелких «костей».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 мы получаем общую детальную картину всех задействованных в выбранном процессе ресурсов, что позволяет наглядно отобразить все существующие проблемы.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обеспечения максимальной эффективности наполнение диаграммы Исикавы рекомендуется осуществлять коллективно – 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методом мозгового штурма.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39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6484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6713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В рамках реализации проектов по улучшениям решаются следующие задачи: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логистически эффективных потоков пациентов (в зависимости от цели посещения) и персонала при организации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сроков ожидания пациентами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доступности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удовлетворенности пациентов качеством медицинской помощи;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стандартизация лечебно-диагностических процессов;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оптимизация рабочего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прос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</a:rPr>
              <a:t>транства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, обеспечивающего безопасность сотрудников и пациентов 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выравнивание нагрузки между врачами и средним медицинским персоналом, а также разделение функций персонала внутри отдельных структурных подразделений;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эффективное использование зданий, сооружений, медицинской техники и оборудования, кадровых и финансовых ресурсов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сокращение всех видов потерь, формирующихся в ходе текущей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повышение эффективности деятельности медицинской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создание эффективно функционирующих моделей тех или иных процессов для тиражирования опыта в другие медицинские организации; </a:t>
            </a:r>
            <a:endParaRPr lang="ru-RU" sz="1200" b="0" strike="noStrike" spc="-1" dirty="0" smtClean="0">
              <a:latin typeface="+mn-lt"/>
            </a:endParaRPr>
          </a:p>
          <a:p>
            <a:pPr marL="285840" indent="-28548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формирование лидерской среды в медицинской организации, способной проводить улучшения на основе применения проектного подхода. </a:t>
            </a:r>
            <a:endParaRPr lang="ru-RU" sz="1200" b="0" strike="noStrike" spc="-1" dirty="0" smtClean="0"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87114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5408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Метод построения диаграммы связей применяется, когда необходимо установить причинно-следственные связи между причинами выявленной проблемы. Таким образом, мы визуализируем схему взаимодействия всех причин. Это позволяет понять, какие причины провоцируют другие, а значит, выявить, устранение какой причины поможет решить сразу несколько других.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проблему, когда карты не доставляются на прием вовремя (таблица 3).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Шаг 1.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 центру пишем название проблемы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Шаг 2.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Вокруг проблемы обозначаем источники проблемы. </a:t>
            </a:r>
          </a:p>
          <a:p>
            <a:r>
              <a:rPr 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(Источниками могут быть результаты использования прочих инструментов работы с проблемами) </a:t>
            </a:r>
            <a:r>
              <a:rPr lang="ru-RU" sz="10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Шаг </a:t>
            </a: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Обозначаем графически стрелками связи между источниками по формату «причина-следствие»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Проведенный анализ продемонстрировал наличие трех основных причин, устранение которых позволит решить вытекающие из них проблемы: это отсутствие возможности электронной записи, отсутствие механизма работы с медицинскими картами и отсутствие четкого разграничения функционала, которое провоцирует смешение обязанностей и ответственностей.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50434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– инструмент, позволяющий ранжировать выявленные в процессе работы проблемы в зависимости от уровня, на котором находится их решение (рисунок 22).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0221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Пирамида проблем – инструмент, позволяющий ранжировать выявленные в процессе работы проблемы в зависимости от уровня, на котором находится их решение (рисунок 22).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выявления проблемы и ее эскалации на федеральный уровень: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Рабочая группа медицинской организации в процессе работы выявила избыточность стандарта при оказании первичной медико-санитарной помощи при определенной нозологии.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В медицинской организации проведен всесторонний анализ выявленной проблемы и путей ее решения на уровне субъекта – определена частота возникновения проблемы, наличие показаний для выполнения отдельных требований стандарта в отношении части обследований с частотой 1,0, в том числе, проведено сравнение с действующими клиническими рекомендациями по диагностике и лечению данной нозологии, оценен объем финансовых санкций со стороны страховых медицинских организаций по причине невыполнения стандарта обследования и пр. Региональный центр организации первичной медико-санитарной помощи принимает непосредственное участие в подготовке вышеуказанных материалов.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Региональный центр организации первичной медико-санитарной помощи представляет материалы, полученные в ходе проведенного анализа по выявленной проблеме, в орган исполнительной власти субъекта Российской Федерации в сфере охраны здоровья.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Органом исполнительной власти субъекта Российской Федерации в сфере охраны здоровья проведена работа по выявлению путей решения проблемы на уровне субъекта. Региональный центр организации первичной медико-санитарной помощи принимает непосредственное участие в данной работе.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В случае, если проблема не имеет путей решения на региональном уровне, Региональный центр организации первичной медико-санитарной помощи направляет аналитические материалы в Центр организации первичной медико-санитарной помощи с обоснованием невозможности решения проблемы на уровне органа исполнительной власти субъекта Российской Федерации в сфере охраны здоровья и конкретными предложениями по решению проблемы на федеральном уровне.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В случае согласования вышеуказанных аналитических материалов, они передаются в Министерство здравоохранения Российской Федерации, где проходят соответствующие этапы анализа существующей проблемы и путей ее решения.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Любая выявленная проблема должна быть полностью проанализирована. Ее «размещение» на любом из уровней в соответствии с пирамидой проблем должно быть обосновано. Должны быть предложены варианты ее решения.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5308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проведенной работы по выявлению проблем является определение коренных причин и мероприятий по их устранению в соответствии с формой (рисунок 23):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3380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составления карты целевого состояния рационально составить план мероприятий по устранению выявленных проблем для достижения целевого состояния потока, используя для визуализации диаграмму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(рис. 24).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ней отображаются все запланированные мероприятия с указанием ответственных лиц и сроков их реализации.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Каждая полоса на диаграмме представляет отдельное мероприятие в рамках проекта по улучшению, границы полосы – начало и окончание процесса, протяженность полосы – длительность процесса.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49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2841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2 «Диагностика и целевое состояние»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завершается стартовым совещанием (Kick-off).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Стартовое совещание рекомендуется проводить при участии представителей органа исполнительной власти субъекта Российской Федерации в сфере охраны здоровья, Территориального фонда обязательного медицинского страхования, территориального органа Росздравнадзора, территориального органа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Роспотребнадзора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регионального центра 23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организации первичной медико-санитарной помощи, руководства медицинской организации, руководства медицинской организации, команды проекта, представителей иных медицинских организаций, внедряющих принципы бережливого производства в свою работу.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стартовом совещании происходит защита проекта (проектов) по улучшению и официально объявляется о начале реализации плана мероприятий по достижению целевого состояния.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графической визуализации плана мероприятий рекомендовано использование диаграммы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Ганта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(приложение 6).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утверждение Плана мероприятий по достижению целевого состояния, утвержденный заказчиком проекта по улучшению.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67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Реализация проекта по улучшению должна осуществляться комплексно, на всех уровнях системы организации медицинской помощи и с участием всех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Внедрение принципов бережливого производства должно происходить «сверху вниз»: необходимым условием успешной долгосрочной стратегии развития медицинской организации является сотрудничество между руководством и заинтересованными в переменах работниками. Руководители должны быть вовлечены в положительные изменения 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На старте проекта по улучшению немаловажным является формирование положительного отношения персонала медицинской организации к проектной деятельности. Необходимо убедить коллектив в важности начинаемой работы как для пациентов, так и для самих сотрудников, показав личную заинтересованность и уверенность в успешной реализации проекта.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01607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spc="-1" dirty="0" smtClean="0">
                <a:solidFill>
                  <a:schemeClr val="accent1">
                    <a:lumMod val="50000"/>
                  </a:schemeClr>
                </a:solidFill>
              </a:rPr>
              <a:t>Этап 3 «Внедрение улучшений»</a:t>
            </a:r>
            <a:endParaRPr lang="ru-RU" sz="1200" spc="-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Данный этап формируется из следующих действий: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выполнение плана мероприятий согласно установленным срокам;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периодическая оценка достижения целевых показателей процесса и корректировка выполнения плана мероприятий при необходимости;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еженедельный отчет команды проекта заказчику – руководителю медицинской организации или его заместителям о ходе реализации проекта по улучшению непосредственно на рабочей площадке.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Результатами данного этапа является достижение целевого состояния или иного состояния, обусловленного объективными причинами.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0617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 4 «Закрепление результатов и закрытие проекта»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мониторинг устойчивости улучшений, при необходимости – проведение корректирующих действий (приложение 7).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стандартизация процесса с целью сохранения и стабилизации достигнутых результатов (приложение 8).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 тот факт, что совершенствование процесса продолжается и после его стандартизации. Пересмотр разработанных стандартов улучшенных процессов должен происходить не реже 1 раза в год с обновлением имеющихся стандартов по мере необходимости, в том числе при дополнительном оснащении структурных подразделений новым медицинским оборудованием (техникой) или ее модернизации, внедрении новых методик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  - об этом поговорим чуть позже).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97961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любого проекта крайне важным является долгосрочность и устойчивость эффекта, полученного при реализации проекта. Результаты, достигаемые при использовании методов и принципов бережливого производства в рамках оптимизации работы медицинской организации, на первом этапе могут быть нестабильным, имеется риск возврата к предыдущему состоянию.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Мониторинг является одной из функций управления проектом и помогает определить, насколько достигнуты запланированные цели, судить об эффективности, результативности и устойчивости результатов работы и, соответственно, минимизирует риск возврата к предыдущему состоянию. Иными словами, внедренные улучшения должны анализироваться с определенной периодичностью для оценки результата (соотношения «цель-факт») и предотвращения ухудшения ситуации.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План проведения мониторинга необходимо: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Определить показатели, соответствующие поставленным целям.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Установить источники информации для расчета показателей.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Выбрать методы сбора информации (анкетирование, интервью, наблюдение, изучение документации).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Определить частоту и график сбора информации и расчета показателей.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Назначить ответственных за сбор, анализ информации, расчет показателей.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Выбрать технологию обработки и анализа информации.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7. Определить, кому передавать и как использовать результаты анализа.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Любое улучшение, внедряемое для усовершенствования внутренних процессов работы медицинской организации, должно быть направлено на достижение измеримых показателей: сокращение времени, расстояния, запасов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мониторинга устойчивости внедренных улучшений рекомендовано использование графика, который в динамике будет отображать деятельность процесса после внедренных улучшений.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проект по улучшению процесса диспансеризации определенных групп взрослого населения женщин возрастной категории 30-39 лет, целью которого является сокращение визитов в поликлинику при прохождении диспансеризации: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67080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проект по улучшению процесса диспансеризации определенных групп взрослого населения женщин возрастной категории 30-39 лет, целью которого является сокращение визитов в поликлинику при прохождении диспансеризации: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начале проекта количество визитов в поликлинику составляло от 5 до 7 визитов;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внедренных улучшений (например, организация проведения анкетирования, измерения внутриглазного давления, ЭКГ, исследования крови на сахар и холестерин в кабинете/отделении медицинской профилактики с учетом времени такта/цикла, оптимизация записи пациента на исследования в рамках диспансеризации и пр.) количество визитов сократилось до 3.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33859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мониторинг устойчивости внедренных улучшений при реализации проекта по улучшению процесса диспансеризации определенных групп взрослого населения женщин возрастной категории 30-39 лет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Нарисовать оси, определив показатели, в зависимости от процесса. В данном примере это количество визитов (ось Y), и сроки, в которые необходимо наблюдать процесс в динамике (ось Х).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Достигнутый показатель фиксируется как итог оптимизации процесса – 3 визита (красная линия).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Еженедельно на графике фиксируются изменения показателя (количество посещений) в рамках одного завершенного случая диспансеризации.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качественно анализировать полученную информацию, учитывать наличие отклонений и скачков показателя. Их количество и периодичность появления могут сигнализировать о наличии проблемы, которая не была учтена при разработке мероприятий по оптимизации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итогам оценки организация может принять управленческие или организационные решения. Например, при получении положительных результатов, закрепить внедренные улучшения в виде стандарта. В противоположном случае могут быть приняты решения об изменении работы команды проекта, о корректировке действий по проекту.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 яркие «истории успеха» можно использовать для тиражирования в качестве «лучшей практики».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16004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того, чтобы сохранить проведенные изменения и стабилизировать процесс, необходима разработка рабочих стандартов.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Объектами для разработки СОК являются процессы и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результатам стандартизации разрабатываются стандартные операционные карты (СОК).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Основные требования к рабочему стандарту: краткость, использование средств визуализации (фотографии, эскизы), отражение последовательности выполнения элементов и требований к безопасному производству работ.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Правила составления СОК.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СОК составляется путем непосредственного наблюдения операции. Невозможно корректно составить СОК, сидя в кабинете, опираясь лишь на знание технологии. Количество наблюдений должно составлять не менее 7 – 10 циклов. Наблюдать операцию необходимо при выполнении ее разными операторами из числа наиболее эффективных.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Содержание СОК должно быть описано максимально простым и понятным языком, при этом следует избегать сложных выражений, но не скатываться в примитивизм. Нужно помнить, что СОК служит, в том числе, и для передачи знаний работникам, не имеющим достаточного опыта выполнения стандартизированной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Каждый этап разработки, каждый пункт СОК нужно согласовывать с работником, который эту операцию выполняет. Работник является соавтором СОК и разделяет с вами ответственность за создаваемый документ, что побуждает его ответственно относиться к исполнению СОК при его использовании в работе.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СОК должен размещаться на одном листе формата А4. Если это невозможно, допускается размещение СОК на большем количестве листов, либо использование листа формата А3. Второй и последующие листы СОК могут быть оформлены в виде приложения к СОК, в котором даются детальные пояснения по выполнению какого-либо из шагов рабочей последовательности. Если стандартизируемая операция слишком емкая, следует рассмотреть возможность разделения ее на несколько более простых.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74213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 СОК. </a:t>
            </a:r>
            <a:r>
              <a:rPr lang="ru-RU" dirty="0" smtClean="0"/>
              <a:t>Все поля СОК заполняются в соответствии с утвержденной формой документа. 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87006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Правила заполнения бланка СОК.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поля СОК заполняются в соответствии с утвержденной формой документа. Разделы СОК для заполнения: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Информация о документе (данный раздел находится в верхней части первого листа СОК). В этом разделе заполняются следующие блоки информации: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сведения о рабочем месте, где применяется данный стандарт: наименование организации, подразделения, отделения, кабинета с указанием его номера;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наименование СОК;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наименование стандартизированной операции. Наименование операции должно быть максимально соответствующим условиям ее выполнения и может включать в себя сведения о действиях работника, месте их выполнения, используемых инструментах (например, забор крови из вены медицинской сестрой процедурного кабинета с помощью вакуумной системы);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учетные сведения СОК: регистрационный номер, время начала действия стандарта, порядковый номер листа и общее количество листов документа;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время такта операции (расчетный интервал времени, которое затрачивается на производство одной медицинской услуги или комплекса таких услуг).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Расчитывается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 формуле: Вт=Доступное для работы время/ Количество медицинских услуг, где: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доступное для работы время – все рабочее время без учета обеденного времени, регламентированных перерывов, планового ремонта и обслуживания, когда работа не производится;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количество медицинских услуг – необходимое запланированное количество медицинских услуг (забор крови, прием пациента, флюорографическое исследование и т.д.). Время такта периодически пересчитывается в зависимости от изменений потребности заказчика и доступного времени.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Нумерация СОК должна быть последовательной и нарастающей в порядке разработки обновленных версий данного стандарта. Время начала действия стандарта определяется руководителем организации.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Пошаговая последовательность выполнения действий.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«№ шага» проставляется порядковый номер шага рабочей последовательности.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«Рабочая пошаговая последовательность и используемый инструментарий» строго описываются пошаговая рабочая последовательность выполнения стандартизируемой операции включая переходы и ожидания, если таковые имеются; указываются инструменты, применяемые для выполнения каждого шага.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Время, сек.» указывается время цикла выполнения соответствующего шага операции в секундах, полученное путем проведения хронометража.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Ходьба, м.» указывается расстояние в метрах, которое проходит работник при выполнении соответствующего шага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«Ключевые указания» специальными символами, привлекающими внимание читающего СОК, отмечаются действия, имеющие особое значение. К таким действиям можно отнести те шаги выполнения операции, которые критичны с точки зрения технологии, охраны труда, выполнения параметров качества. Указанные символы и их название приведены в блоке СОК «Условные обозначения».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59711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Заполнение пошаговой последовательности выполнения действий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59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51450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Пошаговая последовательность выполнения действий.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«№ шага» проставляется порядковый номер шага рабочей последовательности.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«Рабочая пошаговая последовательность и используемый инструментарий» строго описываются пошаговая рабочая последовательность выполнения стандартизируемой операции включая переходы и ожидания, если таковые имеются; указываются инструменты, применяемые для выполнения каждого шага.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Время, сек.» указывается время цикла выполнения соответствующего шага операции в секундах, полученное путем проведения хронометража.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«Показатели. Ходьба, м.» указывается расстояние в метрах, которое проходит работник при выполнении соответствующего шага операции.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графе «Ключевые указания» специальными символами, привлекающими внимание читающего СОК, отмечаются действия, имеющие особое значение. К таким действиям можно отнести те шаги выполнения операции, которые критичны с точки зрения технологии, охраны труда, выполнения параметров качества. Указанные символы и их название приведены в блоке СОК «Условные обозначения».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895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1807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2849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Графическая часть СОК. В этой части СОК размещаются фотографии, схемы, рисунки, иллюстрирующие операцию для наилучшего понимания того, как она выполняется.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 Сведения о применяемых средствах индивидуальной защиты (СИЗ). В данном разделе указываются символы, обозначающие средства индивидуальной защиты, используемые на всем протяжении выполнения операции. Основные средства индивидуальной защиты при осуществлении медицинской деятельности: медицинский халат, медицинский костюм, медицинская обувь, одноразовые медицинские перчатки, маска медицинская, медицинский колпак, очки защитные медицинские.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5) Таблица распределения (подписи). В данном разделе указываются подразделения и ответственные лица, которые получили данный стандарт (оригинал и пронумерованные копии) и обязаны его исполнять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62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0284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52336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данном этапе проводится мониторинг устойчивости улучшений, при необходимости – проведение корректирующих действий (приложение 7).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Результатом данного этапа является стандартизация процесса с целью сохранения и стабилизации достигнутых результатов (приложение 8).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 тот факт, что совершенствование процесса продолжается и после его стандартизации. Пересмотр разработанных стандартов улучшенных процессов должен происходить не реже 1 раза в год с обновлением имеющихся стандартов по мере необходимости, в том числе при дополнительном оснащении структурных подразделений новым медицинским оборудованием (техникой) или ее модернизации, внедрении новых методик и пр.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 (приложение 9).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64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14239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Ключевые принципы системы 5С: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Сортировка, удаление ненужного.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Соблюдение порядка, самоорганизация, определение для каждой вещи своего места.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Соблюдение чистоты, систематическая уборка.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Стандартизация процессов, операций.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Совершенствование порядка и дисциплина.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показывает практика, процесс внедрения системы 5С во всех кабинетах идет параллельно с картированием потоков.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Начните внедрение системы 5С с проведения генеральной уборки. Это позволит быстро освободиться от значительной части грязи, мусора, ненужных документов, «черновиков» и пр.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65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5162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1: сортировка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классификация предметов по степени их необходимости на рабочих местах.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предметы в рабочей зоне делятся на 3 категории, в зависимости от частоты их использования: ненужные, ненужные срочно и нужные. В зависимости от частоты использования предмета принимается решение о необходимости его хранения.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сортировке предметов помогут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3-х цветов: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красный – ненужные предметы;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желтый – не нужные срочно;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зеленый – нужные.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Организуйте «зону карантина», «зону «красных ярлыков» - это временное место хранения ненужных предметов, ожидающих решения о целесообразности их нахождения на территории рабочего места, обозначенное цветовой маркировкой красного цвета.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Определите частоту использования тех или иных предметов и по этому принципу развесьте цветные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стикеры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Например, высокая частота использования: используется один раз в неделю, используется ежедневно.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Средняя частота использования: использовался только один раз в течение последних 2 – 3 месяцев, используется более одного раза в месяц.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Низкая – использовался только один раз в течение последних 3-12 месяцев.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87960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2: соблюдение порядка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стандартизировать работу, то есть рационально разместить предметы, чтобы обеспечить надежный и безопасный доступ к ним сотрудников кабинета.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Рациональное расположение предусматривает применение средств визуального управления, для информирования о местонахождении предметов.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3: содержание в чистоте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регулярная проверка своего рабочего места для поддержания порядка и чистоты.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Уборка – это не только поддержание порядка и чистоты, но и проверка рабочих зон и оборудования.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67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20233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4: стандартизация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самые эффективные решения, найденные в ходе предыдущих шагов необходимо закрепить стандартом рабочего места. Стандартизация – это превращение процедур сортировки, рационального расположения и уборки в привычку.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Примеры основных средств стандартизации и визуального контроля: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информационный стенд;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указания, где должны находиться те или иные предметы;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знаки обозначения оборудования;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предостережения и напоминания;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краткие инструкции, памятки, схемы.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8740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5: совершенствование порядка и дисциплина 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Задача: обеспечить условия для возникновения желания совершенствовать результаты. Поддержание выполнения установленных процедур первых четырех этапов – 4С, чтобы предотвратить откат назад.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Инструменты и методы совершенствования системы 5С: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самооценка, проверка руководителем;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плакаты 5С с описанием инструментов 5С;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информационные материалы 5С;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информационные доски с фотографиями и описанием внедрения;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взаимный обмен лучшими практиками.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69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511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Оптимальное количество проектов – не менее пяти.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Следует обратить внимание, что не все проблемы и/или предложения требуют открытия проекта по улучшению.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Тщательный выбор первоначальных проектов по улучшениям позволит получить максимальный положительный эффект. Для первоначальных проектов рационально выбрать заметный процесс с потенциалом получения быстрого и значимого эффекта. Выбор сложного направления для первого проекта не очень хорошая идея, поскольку в таком случае значительно увеличивается риск неудачной реализации проекта.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592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1200" b="1" strike="noStrike" spc="-1" dirty="0" smtClean="0">
                <a:latin typeface="+mn-lt"/>
              </a:rPr>
              <a:t>ОПРЕДЕЛЕНИЕ ПРИОРИТЕТНЫХ (ПРОБЛЕМНЫХ) НАПРАВЛЕНИЙ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 smtClean="0">
                <a:latin typeface="+mn-lt"/>
              </a:rPr>
              <a:t>Для этого используются несколько подходов: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1) принятие решения на общем собрании администрации медицинской организации и участников (владельцев) процесса после открытого обсуждения;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2) по результатам анкетирования пациентов и/или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latin typeface="+mn-lt"/>
              </a:rPr>
              <a:t>При составлении анкет необходимо определить конкретные вопросы, ответы на которые позволили бы выявлять «узкие места» одной проблемы, а не всего направления в целом. При обработке результатов анкетирования необходимо составить рейтинг проблемных процессов, в зависимости от частоты упоминания в анкетах;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ru-RU" sz="1200" b="0" strike="noStrike" spc="-1" dirty="0" smtClean="0">
                <a:latin typeface="+mn-lt"/>
              </a:rPr>
              <a:t>3) с помощью использования листов проблем и листов предложений для пациентов и сотрудников медицинской организации. </a:t>
            </a:r>
          </a:p>
          <a:p>
            <a:pPr lvl="0">
              <a:spcBef>
                <a:spcPts val="300"/>
              </a:spcBef>
            </a:pPr>
            <a:r>
              <a:rPr lang="ru-RU" sz="1200" spc="-1" dirty="0" smtClean="0">
                <a:latin typeface="+mn-lt"/>
              </a:rPr>
              <a:t>4) принятие инициативного решения о тиражировании лучших практик, полученных по результатам реализации проектов по улучшениям в иных</a:t>
            </a: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3300"/>
                </a:solidFill>
                <a:latin typeface="+mn-lt"/>
              </a:rPr>
              <a:t>Лист проблем и лист предложений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– документы установленной формы (ТФ-4; ТФ-5), предназначенные для сбора соответственно проблем и предложений от потребителей услуг организации и ее персонала, а также для визуализации хода работ, проводимой персоналом по решению каждой отдельной проблемы и по внедрению каждого отдельного предложения.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Лист проблем и лист предложений являются важными инструментами поддержания активной обратной связи между руководством организации и ее работниками, а также между потребителями услуг, предоставляемых медицинской организацией и ее персоналом. Данное взаимодействие способствует повышению вовлеченности последних к работе по улучшению производственных процессов, а также способствует повышению удовлетворенности потребителей услугами, оказываемыми медицинской организацией.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</a:rPr>
              <a:t>Инструкция по заполнению листов проблем и листов предложений представлена в приложении 1. </a:t>
            </a:r>
            <a:endParaRPr lang="ru-RU" sz="12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При обработке результатов, полученных при анкетировании, либо указанных в листах проблем и(или) листах предложений следует определить наиболее часто упоминаемые процессы, которые необходимо оптимизировать в приоритетном порядке.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Оптимальное количество проектов – не менее пяти.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1" strike="noStrike" spc="-1" dirty="0" smtClean="0">
                <a:solidFill>
                  <a:srgbClr val="FFFFFF"/>
                </a:solidFill>
                <a:latin typeface="+mn-lt"/>
              </a:rPr>
              <a:t>Следует обратить внимание, что не все проблемы и/или предложения требуют открытия проекта по улучшению.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200" b="0" strike="noStrike" spc="-1" dirty="0" smtClean="0">
                <a:solidFill>
                  <a:srgbClr val="FFFFFF"/>
                </a:solidFill>
                <a:latin typeface="+mn-lt"/>
              </a:rPr>
              <a:t>Тщательный выбор первоначальных проектов по улучшениям позволит получить максимальный положительный эффект. Для первоначальных проектов рационально выбрать заметный процесс с потенциалом получения быстрого и значимого эффекта. Выбор сложного направления для первого проекта не очень хорошая идея, поскольку в таком случае значительно увеличивается риск неудачной реализации проекта. </a:t>
            </a:r>
            <a:endParaRPr lang="ru-RU" sz="1200" b="0" strike="noStrike" spc="-1" dirty="0" smtClean="0">
              <a:solidFill>
                <a:srgbClr val="000000"/>
              </a:solidFill>
              <a:latin typeface="+mn-lt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9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14297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Статус членов команды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– равенство, делегирование полномочий, совместное решение задач, </a:t>
            </a:r>
            <a:r>
              <a:rPr lang="ru-RU" sz="1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коммуникативность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, сплоченность, </a:t>
            </a:r>
            <a:r>
              <a:rPr lang="ru-RU" sz="1200" b="0" i="0" u="none" strike="noStrike" kern="1200" cap="none" dirty="0" err="1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командноое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бучение.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solidFill>
                  <a:srgbClr val="2A6099"/>
                </a:solidFill>
                <a:latin typeface="Liberation Sans" pitchFamily="18"/>
                <a:ea typeface="Microsoft YaHei" pitchFamily="2"/>
                <a:cs typeface="Arial" pitchFamily="2"/>
              </a:rPr>
              <a:t>Признаки эффективной командной работы: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неформальная атмосфера;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задачи хорошо поняты и приняты к исполнению;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члены команды прислушиваются друг к другу;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члены команды свободно выражают свои идеи;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разногласия имеют место, но выражаются и концентрируются вокруг идей и методов, а не личностей;</a:t>
            </a:r>
          </a:p>
          <a:p>
            <a:pPr marL="46800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Clr>
                <a:srgbClr val="158466"/>
              </a:buClr>
              <a:buSzPct val="100000"/>
              <a:buFont typeface="OpenSymbol"/>
              <a:buChar char=""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принимаемое решение основывается на достижении согласия, а не на большинстве голосов.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Задачи и цели деятельности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рабочей группы проекта, ее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полномочия и состав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утверждаются приказом (распоряжением) руководителя медицинской организации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Оптимальная численность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рабочей группы –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от 5 до 7 человек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Для деятельности рабочих групп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выделено отдельное помещение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, в котором проходят совещания по реализации проектов по улучшению.</a:t>
            </a:r>
          </a:p>
          <a:p>
            <a:pPr marL="0" marR="0" lvl="0" indent="0" hangingPunct="0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Совещания</a:t>
            </a:r>
            <a:r>
              <a:rPr lang="ru-RU" sz="1200" b="0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 рекомендуется проводить по мере необходимости, но </a:t>
            </a:r>
            <a:r>
              <a:rPr lang="ru-RU" sz="1200" b="1" i="0" u="none" strike="noStrike" kern="1200" cap="none" dirty="0" smtClean="0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rPr>
              <a:t>не реже 1 раза в неделю.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10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767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1009692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1053000" y="3897720"/>
            <a:ext cx="1009692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105300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22656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466880" y="125748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7880400" y="125748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053000" y="389772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466880" y="389772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7880400" y="3897720"/>
            <a:ext cx="325080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 idx="10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 txBox="1">
            <a:spLocks/>
          </p:cNvSpPr>
          <p:nvPr userDrawn="1"/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spc="-1" smtClean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951480" y="227160"/>
            <a:ext cx="10096920" cy="2269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105300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5054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26560" y="389772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26560" y="1257480"/>
            <a:ext cx="492696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1053000" y="3897720"/>
            <a:ext cx="10096920" cy="2410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951480" y="227160"/>
            <a:ext cx="10096920" cy="4892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Arial Black"/>
              </a:rPr>
              <a:t>ОБРАЗЕЦ ЗАГОЛОВКА</a:t>
            </a: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1053000" y="1257480"/>
            <a:ext cx="10096920" cy="5054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Образец текста</a:t>
            </a:r>
          </a:p>
          <a:p>
            <a:pPr marL="4572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Второй уровень</a:t>
            </a:r>
          </a:p>
          <a:p>
            <a:pPr marL="9144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Третий уровень</a:t>
            </a:r>
          </a:p>
          <a:p>
            <a:pPr marL="13716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Четвертый уровень</a:t>
            </a:r>
          </a:p>
          <a:p>
            <a:pPr marL="1828800">
              <a:lnSpc>
                <a:spcPct val="100000"/>
              </a:lnSpc>
              <a:spcBef>
                <a:spcPts val="1199"/>
              </a:spcBef>
            </a:pPr>
            <a:r>
              <a:rPr lang="ru-RU" sz="1300" b="0" strike="noStrike" spc="-1">
                <a:solidFill>
                  <a:srgbClr val="000000"/>
                </a:solidFill>
                <a:latin typeface="Arial"/>
              </a:rPr>
              <a:t>Пятый уровень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sldNum"/>
          </p:nvPr>
        </p:nvSpPr>
        <p:spPr>
          <a:xfrm>
            <a:off x="0" y="214200"/>
            <a:ext cx="977400" cy="4892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4131F61-D231-462D-87EB-D1722EEC069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‹#›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46" name="Picture 6"/>
          <p:cNvPicPr/>
          <p:nvPr/>
        </p:nvPicPr>
        <p:blipFill>
          <a:blip r:embed="rId14"/>
          <a:stretch/>
        </p:blipFill>
        <p:spPr>
          <a:xfrm>
            <a:off x="11371680" y="124200"/>
            <a:ext cx="506160" cy="641160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6"/>
          <p:cNvPicPr/>
          <p:nvPr/>
        </p:nvPicPr>
        <p:blipFill>
          <a:blip r:embed="rId15"/>
          <a:stretch/>
        </p:blipFill>
        <p:spPr>
          <a:xfrm>
            <a:off x="9577080" y="128880"/>
            <a:ext cx="632160" cy="632160"/>
          </a:xfrm>
          <a:prstGeom prst="rect">
            <a:avLst/>
          </a:prstGeom>
          <a:ln>
            <a:noFill/>
          </a:ln>
        </p:spPr>
      </p:pic>
      <p:pic>
        <p:nvPicPr>
          <p:cNvPr id="48" name="Picture 2"/>
          <p:cNvPicPr/>
          <p:nvPr/>
        </p:nvPicPr>
        <p:blipFill>
          <a:blip r:embed="rId16"/>
          <a:srcRect l="4364" t="18104" r="10622" b="16648"/>
          <a:stretch/>
        </p:blipFill>
        <p:spPr>
          <a:xfrm>
            <a:off x="10316160" y="129600"/>
            <a:ext cx="904680" cy="6307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4.jpeg"/><Relationship Id="rId4" Type="http://schemas.microsoft.com/office/2007/relationships/hdphoto" Target="../media/hdphoto5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821" y="2639341"/>
            <a:ext cx="116034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проектов по улучшению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с использованием методов бережливого производства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 медицинской организации, оказывающей первичную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медико-санитарную помощь </a:t>
            </a:r>
            <a:br>
              <a:rPr lang="ru-RU" sz="2800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endParaRPr lang="ru-RU" sz="2800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7263" y="794807"/>
            <a:ext cx="87938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Министерство здравоохранения Российской Федерации</a:t>
            </a:r>
          </a:p>
          <a:p>
            <a:pPr algn="ctr">
              <a:spcBef>
                <a:spcPts val="1200"/>
              </a:spcBef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Департамент организации медицинской помощи и санаторно-курортного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дела</a:t>
            </a:r>
            <a:b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Министерства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здравоохранения Российской Федерации 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>
              <a:spcBef>
                <a:spcPts val="1200"/>
              </a:spcBef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Центр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организации первичной медико-санитарной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помощи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1" y="4617600"/>
            <a:ext cx="6096000" cy="1687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1600" spc="-1" dirty="0" smtClean="0">
                <a:solidFill>
                  <a:srgbClr val="808080"/>
                </a:solidFill>
                <a:latin typeface="+mj-lt"/>
                <a:ea typeface="Verdana"/>
              </a:rPr>
              <a:t>Методические рекомендации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endParaRPr lang="ru-RU" sz="2400" spc="-1" dirty="0">
              <a:solidFill>
                <a:srgbClr val="000000"/>
              </a:solidFill>
              <a:latin typeface="+mj-lt"/>
              <a:ea typeface="Verdana"/>
            </a:endParaRPr>
          </a:p>
          <a:p>
            <a:pPr algn="ctr" defTabSz="865188">
              <a:lnSpc>
                <a:spcPts val="1400"/>
              </a:lnSpc>
              <a:tabLst>
                <a:tab pos="1976438" algn="l"/>
              </a:tabLst>
            </a:pPr>
            <a:r>
              <a:rPr lang="ru-RU" sz="2400" spc="-1" dirty="0" smtClean="0">
                <a:solidFill>
                  <a:srgbClr val="000000"/>
                </a:solidFill>
                <a:latin typeface="+mj-lt"/>
                <a:ea typeface="Verdana"/>
              </a:rPr>
              <a:t> </a:t>
            </a:r>
            <a:r>
              <a:rPr lang="ru-RU" sz="1200" spc="-1" dirty="0">
                <a:solidFill>
                  <a:srgbClr val="808080"/>
                </a:solidFill>
                <a:latin typeface="+mj-lt"/>
                <a:ea typeface="Verdana"/>
              </a:rPr>
              <a:t>г. </a:t>
            </a:r>
            <a:r>
              <a:rPr lang="ru-RU" sz="1200" spc="-1" dirty="0" smtClean="0">
                <a:solidFill>
                  <a:srgbClr val="808080"/>
                </a:solidFill>
                <a:latin typeface="+mj-lt"/>
                <a:ea typeface="Verdana"/>
              </a:rPr>
              <a:t>Москва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  </a:t>
            </a:r>
            <a:r>
              <a:rPr lang="ru-RU" sz="1200" spc="-1" dirty="0" smtClean="0">
                <a:solidFill>
                  <a:srgbClr val="808080"/>
                </a:solidFill>
                <a:latin typeface="+mj-lt"/>
                <a:ea typeface="Verdana"/>
              </a:rPr>
              <a:t>2019 </a:t>
            </a:r>
            <a:r>
              <a:rPr lang="ru-RU" sz="1200" spc="-1" dirty="0">
                <a:solidFill>
                  <a:srgbClr val="808080"/>
                </a:solidFill>
                <a:latin typeface="+mj-lt"/>
                <a:ea typeface="Verdana"/>
              </a:rPr>
              <a:t>год</a:t>
            </a:r>
            <a:endParaRPr lang="ru-RU" sz="1200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594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01579" y="836668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TextShape 2"/>
          <p:cNvSpPr txBox="1"/>
          <p:nvPr/>
        </p:nvSpPr>
        <p:spPr>
          <a:xfrm>
            <a:off x="396993" y="944443"/>
            <a:ext cx="8939512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</a:rPr>
              <a:t>ФОРМИРОВАНИЕ КОМАНДЫ ПРОЕКТА ПО УЛУЧШЕНИЮ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7401" y="259930"/>
            <a:ext cx="7491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437515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Прямоугольник 71"/>
          <p:cNvSpPr/>
          <p:nvPr/>
        </p:nvSpPr>
        <p:spPr>
          <a:xfrm>
            <a:off x="364908" y="1461249"/>
            <a:ext cx="118270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Статус членов команды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– равенство, делегирование полномочий, совместное решение задач, коммуникативность, сплоченность, командное обучение.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Признаки эффективной командной работы: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неформальная атмосфера;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задачи хорошо поняты и приняты к исполнению;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члены команды прислушиваются друг к другу;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члены команды свободно выражают свои идеи;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разногласия имеют место, но выражаются и концентрируются вокруг идей и методов, а не личностей;</a:t>
            </a:r>
          </a:p>
          <a:p>
            <a:pPr marL="546100" marR="0" lvl="0" indent="-27305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принимаемое решение основывается на достижении согласия, а не на большинстве голосов</a:t>
            </a:r>
            <a:r>
              <a:rPr lang="ru-RU" sz="1850" dirty="0" smtClean="0">
                <a:ea typeface="Microsoft YaHei" pitchFamily="2"/>
                <a:cs typeface="Arial" panose="020B0604020202020204" pitchFamily="34" charset="0"/>
              </a:rPr>
              <a:t>.</a:t>
            </a:r>
            <a:endParaRPr lang="en-US" sz="1850" dirty="0" smtClean="0">
              <a:ea typeface="Microsoft YaHei" pitchFamily="2"/>
              <a:cs typeface="Arial" panose="020B0604020202020204" pitchFamily="34" charset="0"/>
            </a:endParaRPr>
          </a:p>
          <a:p>
            <a:pPr lvl="0" hangingPunct="0">
              <a:spcBef>
                <a:spcPts val="600"/>
              </a:spcBef>
            </a:pPr>
            <a:r>
              <a:rPr lang="ru-RU" sz="1850" b="1" dirty="0" smtClean="0">
                <a:ea typeface="Microsoft YaHei" pitchFamily="2"/>
                <a:cs typeface="Arial" panose="020B0604020202020204" pitchFamily="34" charset="0"/>
              </a:rPr>
              <a:t>Задачи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и цели деятельности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рабочей группы проекта, ее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полномочия и состав утверждаются приказом (распоряжением) руководителя медицинской организации.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Оптимальная численность 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рабочей группы –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от 5 до 7 человек.</a:t>
            </a:r>
          </a:p>
          <a:p>
            <a:pPr lvl="0" hangingPunct="0">
              <a:spcBef>
                <a:spcPts val="600"/>
              </a:spcBef>
            </a:pP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Для деятельности рабочих групп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выделено отдельное помещение,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в котором проходят совещания по реализации проектов по улучшению.</a:t>
            </a:r>
          </a:p>
          <a:p>
            <a:pPr lvl="0" hangingPunct="0">
              <a:spcBef>
                <a:spcPts val="600"/>
              </a:spcBef>
            </a:pP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Совещания</a:t>
            </a:r>
            <a:r>
              <a:rPr lang="ru-RU" sz="1850" dirty="0">
                <a:ea typeface="Microsoft YaHei" pitchFamily="2"/>
                <a:cs typeface="Arial" panose="020B0604020202020204" pitchFamily="34" charset="0"/>
              </a:rPr>
              <a:t> рекомендуется проводить по мере необходимости, но </a:t>
            </a:r>
            <a:r>
              <a:rPr lang="ru-RU" sz="1850" b="1" dirty="0">
                <a:ea typeface="Microsoft YaHei" pitchFamily="2"/>
                <a:cs typeface="Arial" panose="020B0604020202020204" pitchFamily="34" charset="0"/>
              </a:rPr>
              <a:t>не реже 1 раза в неделю.</a:t>
            </a:r>
          </a:p>
        </p:txBody>
      </p:sp>
    </p:spTree>
    <p:extLst>
      <p:ext uri="{BB962C8B-B14F-4D97-AF65-F5344CB8AC3E}">
        <p14:creationId xmlns:p14="http://schemas.microsoft.com/office/powerpoint/2010/main" val="41282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18758" y="5807942"/>
            <a:ext cx="11692507" cy="994543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ЛИДЕР ПРОЕКТА</a:t>
            </a:r>
          </a:p>
        </p:txBody>
      </p:sp>
      <p:sp>
        <p:nvSpPr>
          <p:cNvPr id="220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AD1B0FD-73FE-4D98-A197-CBDEBC72ACE7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7266" y="1691510"/>
            <a:ext cx="8467401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способность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воплотить требуемые перемены в жизнь;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заинтересованность и активное участие в проекте;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способность видеть отклонения, имеющиеся на каждом этапе реализации проекта;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способность обеспечить условия для взаимодействия между участниками проекта;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уважение участников рабочей группы.</a:t>
            </a:r>
          </a:p>
          <a:p>
            <a:pPr lvl="0" hangingPunct="0">
              <a:spcBef>
                <a:spcPts val="1200"/>
              </a:spcBef>
            </a:pPr>
            <a:r>
              <a:rPr lang="ru-RU" sz="1600" b="1" kern="0" spc="100" dirty="0">
                <a:latin typeface="+mj-lt"/>
                <a:ea typeface="Microsoft YaHei" pitchFamily="2"/>
                <a:cs typeface="Arial" pitchFamily="2"/>
              </a:rPr>
              <a:t>Функции лидера: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управление проектом, находящегося в зоне его ответственности и компетенции,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осуществление защиты проекта перед руководством и сотрудниками медицинской организации,</a:t>
            </a:r>
          </a:p>
          <a:p>
            <a:pPr marL="789749" marR="0" lvl="0" indent="-285750" hangingPunct="0">
              <a:spcBef>
                <a:spcPts val="600"/>
              </a:spcBef>
              <a:spcAft>
                <a:spcPts val="0"/>
              </a:spcAft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  <a:tabLst/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подбор новых членов команды. </a:t>
            </a:r>
            <a:endParaRPr lang="ru-RU" sz="1600" dirty="0">
              <a:latin typeface="+mj-lt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01579" y="836668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437515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 3"/>
          <p:cNvSpPr/>
          <p:nvPr/>
        </p:nvSpPr>
        <p:spPr>
          <a:xfrm>
            <a:off x="473005" y="988154"/>
            <a:ext cx="6527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ОТЛИЧИТЕЛЬНЫЕ ЧЕРТЫ</a:t>
            </a:r>
            <a:r>
              <a:rPr lang="en-US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 </a:t>
            </a:r>
            <a:r>
              <a:rPr lang="ru-RU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ЛИДЕРА</a:t>
            </a:r>
            <a:r>
              <a:rPr lang="en-US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 </a:t>
            </a:r>
            <a:r>
              <a:rPr lang="ru-RU" b="1" kern="0" spc="100" dirty="0" smtClean="0">
                <a:solidFill>
                  <a:schemeClr val="bg1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ПРОЕКТА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42" y="1980334"/>
            <a:ext cx="3842149" cy="38608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80248" y="5874326"/>
            <a:ext cx="11274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1200"/>
              </a:spcBef>
              <a:buClr>
                <a:srgbClr val="FF5050"/>
              </a:buClr>
              <a:buSzPct val="170000"/>
            </a:pP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Поддержка лидера руководством медицинской организации</a:t>
            </a:r>
          </a:p>
          <a:p>
            <a:pPr lvl="0" hangingPunct="0">
              <a:spcBef>
                <a:spcPts val="1200"/>
              </a:spcBef>
              <a:buClr>
                <a:srgbClr val="FF5050"/>
              </a:buClr>
              <a:buSzPct val="170000"/>
            </a:pP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Лидер может возглавлять только один проект по улучшению</a:t>
            </a:r>
            <a:r>
              <a:rPr lang="ru-RU" sz="2000" dirty="0">
                <a:solidFill>
                  <a:srgbClr val="00B050"/>
                </a:solidFill>
                <a:ea typeface="Microsoft YaHei" pitchFamily="2"/>
                <a:cs typeface="Arial" pitchFamily="2"/>
              </a:rPr>
              <a:t>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951480" y="21573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«ОТКРЫТИЕ И ПОДГОТОВКА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0181" y="2024843"/>
            <a:ext cx="72577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Приказы (распоряжения) руководителя медицинской организации о: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реализации проекта (проектов) по улучшению;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создании рабочих групп по направлениям с указанием регламентированного времени их работы и распределении обязанностей (при наличии) в рабочих группах;  </a:t>
            </a:r>
          </a:p>
          <a:p>
            <a:pPr marL="285750" lvl="0" indent="-285750" hangingPunct="0">
              <a:spcBef>
                <a:spcPts val="600"/>
              </a:spcBef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2400" dirty="0">
                <a:ea typeface="Microsoft YaHei" pitchFamily="2"/>
                <a:cs typeface="Arial" pitchFamily="2"/>
              </a:rPr>
              <a:t>внесении изменений в составы рабочих групп; системе подачи предложений по улучшению.</a:t>
            </a:r>
          </a:p>
          <a:p>
            <a:pPr lvl="0" hangingPunct="0">
              <a:spcBef>
                <a:spcPts val="600"/>
              </a:spcBef>
            </a:pPr>
            <a:endParaRPr lang="ru-RU" sz="2400" dirty="0">
              <a:ea typeface="Microsoft YaHei" pitchFamily="2"/>
              <a:cs typeface="Arial" pitchFamily="2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82062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330181" y="92861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ФОРМИРОВАНИЕ ПАКЕТА РАСПОРЯДИТЕЛЬНЫХ ДОКУМЕНТОВ </a:t>
            </a:r>
            <a:br>
              <a:rPr lang="ru-RU" b="1" spc="-1" dirty="0" smtClean="0">
                <a:solidFill>
                  <a:schemeClr val="bg1"/>
                </a:solidFill>
              </a:rPr>
            </a:br>
            <a:r>
              <a:rPr lang="ru-RU" b="1" spc="-1" dirty="0" smtClean="0">
                <a:solidFill>
                  <a:schemeClr val="bg1"/>
                </a:solidFill>
              </a:rPr>
              <a:t>О РЕАЛИЗАЦИИ В МЕДИЦИНСКОЙ ОРГАНИЗАЦИИ ПРОЕКТОВ ПО УЛУЧШЕНИЯМ</a:t>
            </a:r>
            <a:endParaRPr lang="ru-RU" b="1" spc="-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r="6932" b="16236"/>
          <a:stretch/>
        </p:blipFill>
        <p:spPr>
          <a:xfrm>
            <a:off x="7587916" y="1517464"/>
            <a:ext cx="4309341" cy="26848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87916" y="4244028"/>
            <a:ext cx="4309341" cy="2549803"/>
          </a:xfrm>
          <a:prstGeom prst="rect">
            <a:avLst/>
          </a:prstGeom>
          <a:solidFill>
            <a:srgbClr val="B7FFB7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85750" indent="-285750" hangingPunct="0">
              <a:spcBef>
                <a:spcPts val="283"/>
              </a:spcBef>
              <a:buSzPct val="170000"/>
              <a:buFont typeface="Wingdings" panose="05000000000000000000" pitchFamily="2" charset="2"/>
              <a:buChar char="ü"/>
            </a:pPr>
            <a:r>
              <a:rPr lang="ru-RU" dirty="0">
                <a:latin typeface="+mj-lt"/>
                <a:ea typeface="Microsoft YaHei" pitchFamily="2"/>
                <a:cs typeface="Arial" pitchFamily="2"/>
              </a:rPr>
              <a:t>Данный этап завершается оформлением стенда проекта, наполнение которого осуществляется в течение всего процесса реализации проекта по улучшению (приложение 2), и формированием паспорта проекта (приложение 3).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TextShape 2"/>
          <p:cNvSpPr txBox="1"/>
          <p:nvPr/>
        </p:nvSpPr>
        <p:spPr>
          <a:xfrm>
            <a:off x="935311" y="218382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CustomShape 4"/>
          <p:cNvSpPr/>
          <p:nvPr/>
        </p:nvSpPr>
        <p:spPr>
          <a:xfrm>
            <a:off x="7620001" y="4285022"/>
            <a:ext cx="4523873" cy="2428599"/>
          </a:xfrm>
          <a:prstGeom prst="bracketPair">
            <a:avLst>
              <a:gd name="adj" fmla="val 9495"/>
            </a:avLst>
          </a:prstGeom>
          <a:solidFill>
            <a:srgbClr val="B7FFB7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285750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70000"/>
              <a:buFont typeface="Wingdings" panose="05000000000000000000" pitchFamily="2" charset="2"/>
              <a:buChar char="ü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и</a:t>
            </a:r>
            <a:r>
              <a:rPr lang="ru-RU" sz="1600" b="1" dirty="0" smtClean="0">
                <a:latin typeface="+mj-lt"/>
                <a:ea typeface="Microsoft YaHei" pitchFamily="2"/>
                <a:cs typeface="Arial" pitchFamily="2"/>
              </a:rPr>
              <a:t>нформация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на стенде должна </a:t>
            </a: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обновляться не реже 1 раза в </a:t>
            </a:r>
            <a:r>
              <a:rPr lang="ru-RU" sz="1600" b="1" dirty="0" smtClean="0">
                <a:latin typeface="+mj-lt"/>
                <a:ea typeface="Microsoft YaHei" pitchFamily="2"/>
                <a:cs typeface="Arial" pitchFamily="2"/>
              </a:rPr>
              <a:t>неделю</a:t>
            </a:r>
            <a:endParaRPr lang="ru-RU" sz="1600" b="1" dirty="0">
              <a:latin typeface="+mj-lt"/>
              <a:ea typeface="Microsoft YaHei" pitchFamily="2"/>
              <a:cs typeface="Arial" pitchFamily="2"/>
            </a:endParaRPr>
          </a:p>
          <a:p>
            <a:pPr marL="285750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170000"/>
              <a:buFont typeface="Wingdings" panose="05000000000000000000" pitchFamily="2" charset="2"/>
              <a:buChar char="ü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н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еобходимо </a:t>
            </a: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определить сотрудника, ответственного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за оформление стенда и его 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актуализацию</a:t>
            </a:r>
            <a:endParaRPr lang="ru-RU" sz="1600" dirty="0">
              <a:latin typeface="+mj-lt"/>
              <a:ea typeface="Microsoft YaHei" pitchFamily="2"/>
              <a:cs typeface="Arial" pitchFamily="2"/>
            </a:endParaRPr>
          </a:p>
          <a:p>
            <a:pPr marL="285750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SzPct val="170000"/>
              <a:buFont typeface="Wingdings" panose="05000000000000000000" pitchFamily="2" charset="2"/>
              <a:buChar char="ü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с</a:t>
            </a:r>
            <a:r>
              <a:rPr lang="ru-RU" sz="1600" dirty="0" smtClean="0">
                <a:latin typeface="+mj-lt"/>
                <a:ea typeface="Microsoft YaHei" pitchFamily="2"/>
                <a:cs typeface="Arial" pitchFamily="2"/>
              </a:rPr>
              <a:t>тенд </a:t>
            </a:r>
            <a:r>
              <a:rPr lang="ru-RU" sz="1600" dirty="0">
                <a:latin typeface="+mj-lt"/>
                <a:ea typeface="Microsoft YaHei" pitchFamily="2"/>
                <a:cs typeface="Arial" pitchFamily="2"/>
              </a:rPr>
              <a:t>рекомендуется </a:t>
            </a:r>
            <a:r>
              <a:rPr lang="ru-RU" sz="1600" b="1" dirty="0">
                <a:latin typeface="+mj-lt"/>
                <a:ea typeface="Microsoft YaHei" pitchFamily="2"/>
                <a:cs typeface="Arial" pitchFamily="2"/>
              </a:rPr>
              <a:t>расположить в месте проведения рабочих </a:t>
            </a:r>
            <a:r>
              <a:rPr lang="ru-RU" sz="1600" b="1" dirty="0" smtClean="0">
                <a:latin typeface="+mj-lt"/>
                <a:ea typeface="Microsoft YaHei" pitchFamily="2"/>
                <a:cs typeface="Arial" pitchFamily="2"/>
              </a:rPr>
              <a:t>совещаний</a:t>
            </a:r>
            <a:endParaRPr lang="ru-RU" sz="1600" b="1" dirty="0">
              <a:latin typeface="+mj-lt"/>
              <a:ea typeface="Microsoft YaHei" pitchFamily="2"/>
              <a:cs typeface="Arial" pitchFamily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0364" y="1578980"/>
            <a:ext cx="7307763" cy="4885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b="1" dirty="0">
                <a:latin typeface="+mj-lt"/>
                <a:ea typeface="Microsoft YaHei" pitchFamily="2"/>
                <a:cs typeface="Arial" panose="020B0604020202020204" pitchFamily="34" charset="0"/>
              </a:rPr>
              <a:t>Цель создания информационного </a:t>
            </a:r>
            <a:r>
              <a:rPr lang="ru-RU" sz="1700" b="1" dirty="0" smtClean="0">
                <a:latin typeface="+mj-lt"/>
                <a:ea typeface="Microsoft YaHei" pitchFamily="2"/>
                <a:cs typeface="Arial" panose="020B0604020202020204" pitchFamily="34" charset="0"/>
              </a:rPr>
              <a:t>стенда - </a:t>
            </a:r>
            <a:r>
              <a:rPr lang="ru-RU" sz="1700" dirty="0" smtClean="0">
                <a:latin typeface="+mj-lt"/>
                <a:ea typeface="Microsoft YaHei" pitchFamily="2"/>
                <a:cs typeface="Arial" panose="020B0604020202020204" pitchFamily="34" charset="0"/>
              </a:rPr>
              <a:t>информирование </a:t>
            </a: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сотрудников медицинской организации о ходе реализации проекта.  </a:t>
            </a:r>
          </a:p>
          <a:p>
            <a:pPr hangingPunct="0">
              <a:spcBef>
                <a:spcPts val="1200"/>
              </a:spcBef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b="1" dirty="0">
                <a:latin typeface="+mj-lt"/>
                <a:ea typeface="Microsoft YaHei" pitchFamily="2"/>
                <a:cs typeface="Arial" panose="020B0604020202020204" pitchFamily="34" charset="0"/>
              </a:rPr>
              <a:t>Визуализация информации позволяет:</a:t>
            </a:r>
          </a:p>
          <a:p>
            <a:pPr marL="546100" indent="-261938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оперативно оценивать состояние проекта,</a:t>
            </a:r>
          </a:p>
          <a:p>
            <a:pPr marL="546100" indent="-261938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сотрудникам предлагать свои идеи.</a:t>
            </a:r>
          </a:p>
          <a:p>
            <a:pPr lvl="0" hangingPunct="0">
              <a:spcBef>
                <a:spcPts val="1200"/>
              </a:spcBef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b="1" dirty="0">
                <a:latin typeface="+mj-lt"/>
                <a:ea typeface="Microsoft YaHei" pitchFamily="2"/>
                <a:cs typeface="Arial" panose="020B0604020202020204" pitchFamily="34" charset="0"/>
              </a:rPr>
              <a:t>На стенде необходимо отобразить (разместить):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наименование проекта;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приказ (распоряжение) о создании команды проекта;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список участников проекта с фотографиями;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паспорт проекта;</a:t>
            </a:r>
          </a:p>
          <a:p>
            <a:pPr marL="546100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рабочие материалы по проекту:</a:t>
            </a:r>
          </a:p>
          <a:p>
            <a:pPr marL="801688" marR="0" lvl="0" indent="-285750" hangingPunct="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карты ПСЦ (текущее и целевое состояние),</a:t>
            </a:r>
          </a:p>
          <a:p>
            <a:pPr marL="801688" marR="0" lvl="0" indent="-285750" hangingPunct="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план мероприятий по устранению потерь с указанием сроков и ответственных;</a:t>
            </a:r>
          </a:p>
          <a:p>
            <a:pPr marL="801688" marR="0" lvl="0" indent="-285750" hangingPunct="0"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графическая визуализация динамики достижения целевых показателей в разрезе сроков реализации проекта;</a:t>
            </a:r>
          </a:p>
          <a:p>
            <a:pPr marL="801688" marR="0" lvl="0" indent="-285750" hangingPunct="0">
              <a:lnSpc>
                <a:spcPct val="100000"/>
              </a:lnSpc>
              <a:spcBef>
                <a:spcPts val="283"/>
              </a:spcBef>
              <a:spcAft>
                <a:spcPts val="283"/>
              </a:spcAft>
              <a:buClr>
                <a:srgbClr val="92D050"/>
              </a:buClr>
              <a:buSzPct val="150000"/>
              <a:buFont typeface="Arial" panose="020B0604020202020204" pitchFamily="34" charset="0"/>
              <a:buChar char="•"/>
              <a:tabLst/>
              <a:defRPr sz="15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Arial" pitchFamily="2"/>
              </a:defRPr>
            </a:pPr>
            <a:r>
              <a:rPr lang="ru-RU" sz="1700" dirty="0">
                <a:latin typeface="+mj-lt"/>
                <a:ea typeface="Microsoft YaHei" pitchFamily="2"/>
                <a:cs typeface="Arial" panose="020B0604020202020204" pitchFamily="34" charset="0"/>
              </a:rPr>
              <a:t>визуализация улучшений (фотоматериалы «было-стало»).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82062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2211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458784" y="866127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  <a:latin typeface="+mj-lt"/>
              </a:rPr>
              <a:t>ОФОРМЛЕНИЕ ИНФОРМАЦИОННОГО СТЕНДА ПРОЕКТА ПО УЛУЧШЕНИЮ</a:t>
            </a:r>
            <a:endParaRPr lang="ru-RU" sz="1600" b="1" spc="-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26316" b="33801"/>
          <a:stretch/>
        </p:blipFill>
        <p:spPr>
          <a:xfrm>
            <a:off x="7620001" y="1501146"/>
            <a:ext cx="4405757" cy="27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t="7722" r="15625" b="14931"/>
          <a:stretch/>
        </p:blipFill>
        <p:spPr>
          <a:xfrm>
            <a:off x="6922695" y="1105913"/>
            <a:ext cx="5124926" cy="4122938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276" y="1506643"/>
            <a:ext cx="637408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Bef>
                <a:spcPts val="600"/>
              </a:spcBef>
            </a:pP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 заголовке паспорта проекта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по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улучшению указывается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наименование проекта</a:t>
            </a:r>
          </a:p>
          <a:p>
            <a:pPr lvl="0" hangingPunct="0">
              <a:spcBef>
                <a:spcPts val="600"/>
              </a:spcBef>
            </a:pPr>
            <a:endParaRPr lang="ru-RU" dirty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pPr lvl="0" hangingPunct="0">
              <a:spcBef>
                <a:spcPts val="600"/>
              </a:spcBef>
            </a:pP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Наименование проекта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должно: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pPr marL="285750" indent="-285750" hangingPunct="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>
                <a:ea typeface="Microsoft YaHei" pitchFamily="2"/>
                <a:cs typeface="Arial" pitchFamily="2"/>
              </a:rPr>
              <a:t>отражать</a:t>
            </a:r>
            <a:r>
              <a:rPr lang="ru-RU" dirty="0"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ea typeface="Microsoft YaHei" pitchFamily="2"/>
                <a:cs typeface="Arial" pitchFamily="2"/>
              </a:rPr>
              <a:t>конкретный процесс, взятый для улучшения; </a:t>
            </a:r>
          </a:p>
          <a:p>
            <a:pPr marL="285750" lvl="0" indent="-285750" hangingPunct="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>
                <a:ea typeface="Microsoft YaHei" pitchFamily="2"/>
                <a:cs typeface="Arial" pitchFamily="2"/>
              </a:rPr>
              <a:t>соотносится с целью и результатами проекта;</a:t>
            </a:r>
          </a:p>
          <a:p>
            <a:pPr marL="285750" lvl="0" indent="-285750" hangingPunct="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>
                <a:ea typeface="Microsoft YaHei" pitchFamily="2"/>
                <a:cs typeface="Arial" pitchFamily="2"/>
              </a:rPr>
              <a:t>формулироваться одним предложением, раскрывающим его суть либо отражающим эффект от его реализации. </a:t>
            </a:r>
          </a:p>
          <a:p>
            <a:pPr lvl="0" hangingPunct="0">
              <a:spcBef>
                <a:spcPts val="600"/>
              </a:spcBef>
            </a:pPr>
            <a:endParaRPr lang="en-US" dirty="0" smtClean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pPr lvl="0" hangingPunct="0">
              <a:spcBef>
                <a:spcPts val="600"/>
              </a:spcBef>
            </a:pP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Не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допускаются </a:t>
            </a:r>
            <a:r>
              <a:rPr lang="ru-RU" dirty="0">
                <a:ea typeface="Microsoft YaHei" pitchFamily="2"/>
                <a:cs typeface="Arial" pitchFamily="2"/>
              </a:rPr>
              <a:t>такие названия как «Регистратура», «Прием врача терапевта», «Оптимизация вакцинации». </a:t>
            </a:r>
          </a:p>
          <a:p>
            <a:pPr lvl="0" hangingPunct="0">
              <a:spcBef>
                <a:spcPts val="600"/>
              </a:spcBef>
            </a:pPr>
            <a:r>
              <a:rPr lang="ru-RU" b="1" dirty="0">
                <a:solidFill>
                  <a:srgbClr val="00B050"/>
                </a:solidFill>
                <a:ea typeface="Microsoft YaHei" pitchFamily="2"/>
                <a:cs typeface="Arial" pitchFamily="2"/>
              </a:rPr>
              <a:t>Пример названия проекта: </a:t>
            </a:r>
            <a:r>
              <a:rPr lang="en-US" b="1" dirty="0" smtClean="0">
                <a:ea typeface="Microsoft YaHei" pitchFamily="2"/>
                <a:cs typeface="Arial" pitchFamily="2"/>
              </a:rPr>
              <a:t/>
            </a:r>
            <a:br>
              <a:rPr lang="en-US" b="1" dirty="0" smtClean="0">
                <a:ea typeface="Microsoft YaHei" pitchFamily="2"/>
                <a:cs typeface="Arial" pitchFamily="2"/>
              </a:rPr>
            </a:br>
            <a:r>
              <a:rPr lang="ru-RU" dirty="0" smtClean="0">
                <a:ea typeface="Microsoft YaHei" pitchFamily="2"/>
                <a:cs typeface="Arial" pitchFamily="2"/>
              </a:rPr>
              <a:t>«</a:t>
            </a:r>
            <a:r>
              <a:rPr lang="ru-RU" dirty="0">
                <a:ea typeface="Microsoft YaHei" pitchFamily="2"/>
                <a:cs typeface="Arial" pitchFamily="2"/>
              </a:rPr>
              <a:t>Сокращение времени записи на прием к врачу терапевту», «Сокращение времени ожидания у кабинета забора крови».</a:t>
            </a:r>
          </a:p>
        </p:txBody>
      </p:sp>
      <p:sp>
        <p:nvSpPr>
          <p:cNvPr id="7" name="CustomShape 4"/>
          <p:cNvSpPr/>
          <p:nvPr/>
        </p:nvSpPr>
        <p:spPr>
          <a:xfrm>
            <a:off x="7144516" y="3542946"/>
            <a:ext cx="4662484" cy="3315054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44000"/>
            <a:r>
              <a:rPr lang="ru-RU" sz="1500" b="1" dirty="0">
                <a:solidFill>
                  <a:srgbClr val="FF5050"/>
                </a:solidFill>
              </a:rPr>
              <a:t>Блок 1: «Вовлеченные лица и рамки проекта» </a:t>
            </a:r>
            <a:endParaRPr lang="ru-RU" sz="1500" dirty="0">
              <a:solidFill>
                <a:srgbClr val="FF5050"/>
              </a:solidFill>
            </a:endParaRPr>
          </a:p>
          <a:p>
            <a:pPr marL="144000"/>
            <a:r>
              <a:rPr lang="ru-RU" sz="1500" dirty="0"/>
              <a:t>Данный блок размещается в левом верхнем углу паспорта проекта по улучшению. </a:t>
            </a:r>
          </a:p>
          <a:p>
            <a:pPr marL="144000"/>
            <a:r>
              <a:rPr lang="ru-RU" sz="1500" dirty="0"/>
              <a:t>В данном блоке </a:t>
            </a:r>
            <a:r>
              <a:rPr lang="ru-RU" sz="1500" dirty="0" smtClean="0"/>
              <a:t>указывается: </a:t>
            </a:r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заказчик </a:t>
            </a:r>
            <a:r>
              <a:rPr lang="ru-RU" sz="1500" dirty="0"/>
              <a:t>проекта по улучшению, </a:t>
            </a:r>
            <a:endParaRPr lang="ru-RU" sz="1500" dirty="0" smtClean="0"/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процесс</a:t>
            </a:r>
            <a:r>
              <a:rPr lang="ru-RU" sz="1500" dirty="0"/>
              <a:t>, </a:t>
            </a:r>
            <a:endParaRPr lang="ru-RU" sz="1500" dirty="0" smtClean="0"/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границы </a:t>
            </a:r>
            <a:r>
              <a:rPr lang="ru-RU" sz="1500" dirty="0"/>
              <a:t>процесса, </a:t>
            </a:r>
            <a:endParaRPr lang="ru-RU" sz="1500" dirty="0" smtClean="0"/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Руководитель,</a:t>
            </a:r>
          </a:p>
          <a:p>
            <a:pPr marL="601200" lvl="1" indent="-285750"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1500" dirty="0" smtClean="0"/>
              <a:t>команда </a:t>
            </a:r>
            <a:r>
              <a:rPr lang="ru-RU" sz="1500" dirty="0"/>
              <a:t>проекта. </a:t>
            </a:r>
          </a:p>
          <a:p>
            <a:pPr marL="144000"/>
            <a:r>
              <a:rPr lang="ru-RU" sz="1500" b="1" dirty="0" smtClean="0">
                <a:solidFill>
                  <a:srgbClr val="FF5050"/>
                </a:solidFill>
              </a:rPr>
              <a:t>Блок </a:t>
            </a:r>
            <a:r>
              <a:rPr lang="ru-RU" sz="1500" b="1" dirty="0">
                <a:solidFill>
                  <a:srgbClr val="FF5050"/>
                </a:solidFill>
              </a:rPr>
              <a:t>является стандартным и не подлежит каким-либо изменениям, недопустимо внесение дополнительных участников. </a:t>
            </a:r>
            <a:endParaRPr lang="ru-RU" sz="1500" dirty="0">
              <a:solidFill>
                <a:srgbClr val="FF5050"/>
              </a:solidFill>
              <a:ea typeface="Microsoft YaHei" pitchFamily="2"/>
              <a:cs typeface="Arial" pitchFamily="2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4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10784" r="16102" b="15671"/>
          <a:stretch/>
        </p:blipFill>
        <p:spPr>
          <a:xfrm>
            <a:off x="6513094" y="820626"/>
            <a:ext cx="5516917" cy="4276030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93042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3437" y="1523932"/>
            <a:ext cx="637123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2: «Обоснование выбора»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Данный блок размещается в правом верхнем углу паспорта проекта по </a:t>
            </a:r>
            <a:r>
              <a:rPr lang="ru-RU" sz="1600" dirty="0" smtClean="0"/>
              <a:t>улучшению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В данном блоке </a:t>
            </a:r>
            <a:r>
              <a:rPr lang="ru-RU" sz="1600" b="1" dirty="0"/>
              <a:t>указывается ключевой риск </a:t>
            </a:r>
            <a:r>
              <a:rPr lang="ru-RU" sz="1600" dirty="0"/>
              <a:t>– событие, которое может произойти (например, несоблюдение сроков ожидания медицинской помощи, невыполнение плана профилактических осмотров (диспансеризации), штрафные санкции), если выбранный процесс не будет </a:t>
            </a:r>
            <a:r>
              <a:rPr lang="ru-RU" sz="1600" dirty="0" smtClean="0"/>
              <a:t>оптимизирован </a:t>
            </a:r>
          </a:p>
          <a:p>
            <a:pPr>
              <a:spcBef>
                <a:spcPts val="600"/>
              </a:spcBef>
            </a:pP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 блоке рекомендуется отразить следующие аспекты: </a:t>
            </a:r>
          </a:p>
          <a:p>
            <a:pPr>
              <a:spcBef>
                <a:spcPts val="600"/>
              </a:spcBef>
            </a:pPr>
            <a:r>
              <a:rPr lang="ru-RU" sz="1600" dirty="0"/>
              <a:t>1. Влияние на </a:t>
            </a:r>
            <a:r>
              <a:rPr lang="ru-RU" sz="1600" dirty="0" smtClean="0"/>
              <a:t>цели/задачи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2. Масштаб процесса (кросс-функциональность</a:t>
            </a:r>
            <a:r>
              <a:rPr lang="ru-RU" sz="1600" dirty="0" smtClean="0"/>
              <a:t>)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3. Трудоемкость </a:t>
            </a:r>
            <a:r>
              <a:rPr lang="ru-RU" sz="1600" dirty="0" smtClean="0"/>
              <a:t>процесса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dirty="0"/>
              <a:t>4. Причины неудовлетворенности заказчиков процесса (посетителей медицинской организации, ее сотрудников</a:t>
            </a:r>
            <a:r>
              <a:rPr lang="ru-RU" sz="1600" dirty="0" smtClean="0"/>
              <a:t>) </a:t>
            </a:r>
            <a:endParaRPr lang="ru-RU" sz="1600" dirty="0"/>
          </a:p>
        </p:txBody>
      </p:sp>
      <p:sp>
        <p:nvSpPr>
          <p:cNvPr id="18" name="CustomShape 4"/>
          <p:cNvSpPr/>
          <p:nvPr/>
        </p:nvSpPr>
        <p:spPr>
          <a:xfrm>
            <a:off x="6794955" y="3534153"/>
            <a:ext cx="4953193" cy="3125005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7000"/>
              </a:lnSpc>
            </a:pPr>
            <a:r>
              <a:rPr lang="ru-RU" sz="1600" b="1" dirty="0">
                <a:solidFill>
                  <a:srgbClr val="FF5050"/>
                </a:solidFill>
              </a:rPr>
              <a:t>Обоснование:</a:t>
            </a: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1.  </a:t>
            </a:r>
            <a:r>
              <a:rPr lang="ru-RU" sz="1600" dirty="0"/>
              <a:t>Длительный процесс записи при обращении в регистратуру - более 30 </a:t>
            </a:r>
            <a:r>
              <a:rPr lang="ru-RU" sz="1600" dirty="0" smtClean="0"/>
              <a:t>минут   </a:t>
            </a:r>
            <a:endParaRPr lang="ru-RU" sz="1600" dirty="0"/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2.</a:t>
            </a:r>
            <a:r>
              <a:rPr lang="ru-RU" sz="2000" dirty="0"/>
              <a:t> </a:t>
            </a:r>
            <a:r>
              <a:rPr lang="ru-RU" sz="1600" dirty="0"/>
              <a:t>Процесс оформления первичной карты продолжительный более 15 минут</a:t>
            </a:r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3. </a:t>
            </a:r>
            <a:r>
              <a:rPr lang="ru-RU" sz="1600" dirty="0"/>
              <a:t>Отсутствие удобной эргономики на рабочих местах регистраторов.  Отсутствие </a:t>
            </a:r>
            <a:r>
              <a:rPr lang="ru-RU" sz="1600" dirty="0" smtClean="0"/>
              <a:t>навигации</a:t>
            </a:r>
            <a:endParaRPr lang="ru-RU" sz="1600" dirty="0"/>
          </a:p>
          <a:p>
            <a:pPr>
              <a:lnSpc>
                <a:spcPct val="107000"/>
              </a:lnSpc>
            </a:pPr>
            <a:r>
              <a:rPr lang="ru-RU" sz="2000" b="1" dirty="0">
                <a:solidFill>
                  <a:srgbClr val="FF5050"/>
                </a:solidFill>
              </a:rPr>
              <a:t>4. </a:t>
            </a:r>
            <a:r>
              <a:rPr lang="ru-RU" sz="1600" dirty="0"/>
              <a:t>Низкая удовлетворенность пациентов (по данным анкетирования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3" t="10017" r="16651" b="16029"/>
          <a:stretch/>
        </p:blipFill>
        <p:spPr>
          <a:xfrm>
            <a:off x="6385808" y="2333560"/>
            <a:ext cx="5615087" cy="4450347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3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6" name="CustomShape 4"/>
          <p:cNvSpPr/>
          <p:nvPr/>
        </p:nvSpPr>
        <p:spPr>
          <a:xfrm>
            <a:off x="6419223" y="1543949"/>
            <a:ext cx="5538129" cy="2882903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44000"/>
            <a:endParaRPr lang="ru-RU" sz="1400" b="1" dirty="0">
              <a:solidFill>
                <a:srgbClr val="FF5050"/>
              </a:solidFill>
            </a:endParaRPr>
          </a:p>
          <a:p>
            <a:pPr marL="144000"/>
            <a:endParaRPr lang="ru-RU" sz="1400" b="1" dirty="0">
              <a:solidFill>
                <a:srgbClr val="FF5050"/>
              </a:solidFill>
            </a:endParaRPr>
          </a:p>
          <a:p>
            <a:pPr marL="144000"/>
            <a:endParaRPr lang="ru-RU" sz="1400" b="1" dirty="0">
              <a:solidFill>
                <a:srgbClr val="FF505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137321"/>
              </p:ext>
            </p:extLst>
          </p:nvPr>
        </p:nvGraphicFramePr>
        <p:xfrm>
          <a:off x="6618515" y="1654674"/>
          <a:ext cx="5196114" cy="26224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39540">
                  <a:extLst>
                    <a:ext uri="{9D8B030D-6E8A-4147-A177-3AD203B41FA5}">
                      <a16:colId xmlns:a16="http://schemas.microsoft.com/office/drawing/2014/main" val="3663634470"/>
                    </a:ext>
                  </a:extLst>
                </a:gridCol>
                <a:gridCol w="1136883">
                  <a:extLst>
                    <a:ext uri="{9D8B030D-6E8A-4147-A177-3AD203B41FA5}">
                      <a16:colId xmlns:a16="http://schemas.microsoft.com/office/drawing/2014/main" val="2485712334"/>
                    </a:ext>
                  </a:extLst>
                </a:gridCol>
                <a:gridCol w="1119691">
                  <a:extLst>
                    <a:ext uri="{9D8B030D-6E8A-4147-A177-3AD203B41FA5}">
                      <a16:colId xmlns:a16="http://schemas.microsoft.com/office/drawing/2014/main" val="3930530197"/>
                    </a:ext>
                  </a:extLst>
                </a:gridCol>
              </a:tblGrid>
              <a:tr h="34691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</a:t>
                      </a:r>
                      <a:r>
                        <a:rPr lang="ru-RU" sz="1400" dirty="0" smtClean="0">
                          <a:effectLst/>
                        </a:rPr>
                        <a:t>: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517635"/>
                  </a:ext>
                </a:extLst>
              </a:tr>
              <a:tr h="4837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цели, ед. изм.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Текущий показатель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Целевой </a:t>
                      </a:r>
                      <a:r>
                        <a:rPr lang="ru-RU" sz="1400" dirty="0" smtClean="0">
                          <a:effectLst/>
                        </a:rPr>
                        <a:t>показатель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152933"/>
                  </a:ext>
                </a:extLst>
              </a:tr>
              <a:tr h="346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Сократить время оформления карты при первичном обращении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19,3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9098914"/>
                  </a:ext>
                </a:extLst>
              </a:tr>
              <a:tr h="3469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Сократить время  ожидания пациентов в очереди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15-30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 мин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8441642"/>
                  </a:ext>
                </a:extLst>
              </a:tr>
              <a:tr h="69383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Эффекты</a:t>
                      </a:r>
                      <a:r>
                        <a:rPr lang="ru-RU" sz="1400" dirty="0">
                          <a:effectLst/>
                        </a:rPr>
                        <a:t>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стандарта обслуживания пациента регистратором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разработка маршрутных карт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13653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2314" y="1474991"/>
            <a:ext cx="60765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3: «Цели и плановый эффект» </a:t>
            </a:r>
          </a:p>
          <a:p>
            <a:r>
              <a:rPr lang="ru-RU" dirty="0"/>
              <a:t>Данный блок размещается в левом нижнем углу паспорта проекта по улучшению. </a:t>
            </a:r>
            <a:endParaRPr lang="ru-RU" b="1" dirty="0" smtClean="0"/>
          </a:p>
          <a:p>
            <a:r>
              <a:rPr lang="ru-RU" dirty="0">
                <a:solidFill>
                  <a:srgbClr val="00B05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Цели должны быть: </a:t>
            </a:r>
          </a:p>
          <a:p>
            <a:pPr marL="342900" indent="-342900">
              <a:buAutoNum type="arabicPeriod"/>
            </a:pPr>
            <a:r>
              <a:rPr lang="ru-RU" dirty="0"/>
              <a:t>Актуальными, конкретными, достижимыми, ограниченными во времени, измеримыми </a:t>
            </a:r>
          </a:p>
          <a:p>
            <a:pPr marL="342900" indent="-342900">
              <a:buAutoNum type="arabicPeriod"/>
            </a:pPr>
            <a:r>
              <a:rPr lang="ru-RU" dirty="0"/>
              <a:t>Направлены на решение проблем процесса. </a:t>
            </a:r>
            <a:endParaRPr lang="ru-RU" b="1" dirty="0" smtClean="0"/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Цели не должны содержать: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Мероприятий</a:t>
            </a:r>
            <a:r>
              <a:rPr lang="ru-RU" dirty="0"/>
              <a:t>, направленных на улучшение процесса (например, разгрузка регистратуры, оптимизация работы врача-специалиста, выделение дополнительного времени на обслуживание пациента и т.п.). </a:t>
            </a:r>
          </a:p>
          <a:p>
            <a:pPr marL="342900" indent="-342900">
              <a:spcBef>
                <a:spcPts val="300"/>
              </a:spcBef>
              <a:buFont typeface="+mj-lt"/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Лозунгов» (например, повысить эффективность работы персонала, разработать планы по увеличению доли дозвона в </a:t>
            </a:r>
            <a:r>
              <a:rPr lang="ru-RU" dirty="0" err="1"/>
              <a:t>колл</a:t>
            </a:r>
            <a:r>
              <a:rPr lang="ru-RU" dirty="0"/>
              <a:t>-центр и т.п.). </a:t>
            </a:r>
            <a:endParaRPr lang="ru-RU" b="1" dirty="0"/>
          </a:p>
          <a:p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Данный блок является стандартным и не подлежит каким-либо изменениям. 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0" t="10017" r="16338" b="16896"/>
          <a:stretch/>
        </p:blipFill>
        <p:spPr>
          <a:xfrm>
            <a:off x="7048032" y="2887577"/>
            <a:ext cx="5035053" cy="3921785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1495" y="1506643"/>
            <a:ext cx="63933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4: «Ключевые события проекта». </a:t>
            </a:r>
          </a:p>
          <a:p>
            <a:r>
              <a:rPr lang="ru-RU" dirty="0"/>
              <a:t>Данный блок размещается в правом нижнем углу паспорта проекта по улучшению. </a:t>
            </a:r>
          </a:p>
          <a:p>
            <a:r>
              <a:rPr lang="ru-RU" dirty="0"/>
              <a:t>Эффективная/рекомендуемая продолжительность проекта – 4-6 месяцев. </a:t>
            </a:r>
          </a:p>
          <a:p>
            <a:endParaRPr lang="ru-RU" dirty="0" smtClean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Выделяют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следующие этапы проекта: </a:t>
            </a:r>
          </a:p>
          <a:p>
            <a:r>
              <a:rPr lang="ru-RU" b="1" dirty="0"/>
              <a:t>Этап 1 </a:t>
            </a:r>
            <a:r>
              <a:rPr lang="ru-RU" dirty="0"/>
              <a:t>«Подготовка и открытие проекта» – </a:t>
            </a:r>
            <a:r>
              <a:rPr lang="ru-RU" b="1" dirty="0"/>
              <a:t>2-3 недели</a:t>
            </a:r>
            <a:r>
              <a:rPr lang="ru-RU" dirty="0"/>
              <a:t>; </a:t>
            </a:r>
          </a:p>
          <a:p>
            <a:r>
              <a:rPr lang="ru-RU" b="1" dirty="0"/>
              <a:t>Этап 2 </a:t>
            </a:r>
            <a:r>
              <a:rPr lang="ru-RU" dirty="0"/>
              <a:t>«Диагностика и целевое состояние» – </a:t>
            </a:r>
            <a:r>
              <a:rPr lang="ru-RU" b="1" dirty="0"/>
              <a:t>4-5 недель</a:t>
            </a:r>
            <a:r>
              <a:rPr lang="ru-RU" dirty="0"/>
              <a:t>; </a:t>
            </a:r>
          </a:p>
          <a:p>
            <a:r>
              <a:rPr lang="ru-RU" b="1" dirty="0"/>
              <a:t>Этап 3 </a:t>
            </a:r>
            <a:r>
              <a:rPr lang="ru-RU" dirty="0"/>
              <a:t>«Внедрение» – </a:t>
            </a:r>
            <a:r>
              <a:rPr lang="ru-RU" b="1" dirty="0"/>
              <a:t>8-10 недель</a:t>
            </a:r>
            <a:r>
              <a:rPr lang="ru-RU" dirty="0"/>
              <a:t>; </a:t>
            </a:r>
          </a:p>
          <a:p>
            <a:r>
              <a:rPr lang="ru-RU" b="1" dirty="0"/>
              <a:t>Этап 4 </a:t>
            </a:r>
            <a:r>
              <a:rPr lang="ru-RU" dirty="0"/>
              <a:t>«Закрепление результатов и закрытие проекта» – </a:t>
            </a:r>
            <a:r>
              <a:rPr lang="ru-RU" b="1" dirty="0"/>
              <a:t>3-4 недели. </a:t>
            </a:r>
          </a:p>
          <a:p>
            <a:r>
              <a:rPr lang="ru-RU" dirty="0"/>
              <a:t>Даты необходимо указывать в формате «с ... до ...» в целях возможности последующего мониторинга. </a:t>
            </a:r>
          </a:p>
          <a:p>
            <a:endParaRPr lang="ru-RU" dirty="0" smtClean="0">
              <a:latin typeface="Arial Black" panose="020B0A04020102020204" pitchFamily="34" charset="0"/>
              <a:ea typeface="Microsoft YaHei" pitchFamily="2"/>
              <a:cs typeface="Arial" pitchFamily="2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Данный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блок является стандартным и не подлежит каким-либо изменениям, недопустимо исключать или добавлять ключевые события. </a:t>
            </a:r>
          </a:p>
        </p:txBody>
      </p:sp>
      <p:sp>
        <p:nvSpPr>
          <p:cNvPr id="18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2" name="CustomShape 4"/>
          <p:cNvSpPr/>
          <p:nvPr/>
        </p:nvSpPr>
        <p:spPr>
          <a:xfrm>
            <a:off x="7048033" y="1105913"/>
            <a:ext cx="5035053" cy="3582201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44000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5050"/>
                </a:solidFill>
              </a:rPr>
              <a:t>Сроки: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FF5050"/>
                </a:solidFill>
              </a:rPr>
              <a:t>1. </a:t>
            </a:r>
            <a:r>
              <a:rPr lang="ru-RU" sz="1400" dirty="0" smtClean="0"/>
              <a:t>Защита </a:t>
            </a:r>
            <a:r>
              <a:rPr lang="ru-RU" sz="1400" dirty="0"/>
              <a:t>паспорта проекта 15.01.2019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2. </a:t>
            </a:r>
            <a:r>
              <a:rPr lang="ru-RU" sz="1400" dirty="0" smtClean="0"/>
              <a:t>Анализ </a:t>
            </a:r>
            <a:r>
              <a:rPr lang="ru-RU" sz="1400" dirty="0"/>
              <a:t>текущей ситуации 05.12.2018 – 29.12.2018 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разработка </a:t>
            </a:r>
            <a:r>
              <a:rPr lang="ru-RU" sz="1400" dirty="0"/>
              <a:t>текущей карты процесса 05.12.2018 –29.12.2018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поиск </a:t>
            </a:r>
            <a:r>
              <a:rPr lang="ru-RU" sz="1400" dirty="0"/>
              <a:t>и выявление проблем 18.12.2018 – 09.01.2019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разработка </a:t>
            </a:r>
            <a:r>
              <a:rPr lang="ru-RU" sz="1400" dirty="0"/>
              <a:t>целевой карты процесса 14.01.2019 – 28.01.2019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ru-RU" sz="1400" dirty="0" smtClean="0"/>
              <a:t>разработка </a:t>
            </a:r>
            <a:r>
              <a:rPr lang="ru-RU" sz="1400" dirty="0"/>
              <a:t>«дорожной карты» реализации проекта 28.01.2019– 07.02.2019</a:t>
            </a:r>
          </a:p>
          <a:p>
            <a:pPr marL="601200" lvl="1" indent="-285750">
              <a:lnSpc>
                <a:spcPct val="107000"/>
              </a:lnSpc>
              <a:buFont typeface="Arial" panose="020B0604020202020204" pitchFamily="34" charset="0"/>
              <a:buChar char="−"/>
            </a:pPr>
            <a:r>
              <a:rPr lang="en-US" sz="1400" dirty="0" smtClean="0"/>
              <a:t>kick</a:t>
            </a:r>
            <a:r>
              <a:rPr lang="ru-RU" sz="1400" dirty="0"/>
              <a:t>-</a:t>
            </a:r>
            <a:r>
              <a:rPr lang="en-US" sz="1400" dirty="0"/>
              <a:t>off</a:t>
            </a:r>
            <a:r>
              <a:rPr lang="ru-RU" sz="1400" dirty="0"/>
              <a:t> 08.02.2019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3. </a:t>
            </a:r>
            <a:r>
              <a:rPr lang="ru-RU" sz="1400" dirty="0" smtClean="0"/>
              <a:t>Внедрение </a:t>
            </a:r>
            <a:r>
              <a:rPr lang="ru-RU" sz="1400" dirty="0"/>
              <a:t>улучшений 08.02.2019 – 06.05.2019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4. </a:t>
            </a:r>
            <a:r>
              <a:rPr lang="ru-RU" sz="1400" dirty="0" smtClean="0"/>
              <a:t>Мониторинг </a:t>
            </a:r>
            <a:r>
              <a:rPr lang="ru-RU" sz="1400" dirty="0"/>
              <a:t>устойчивости 06.05.2019-20.05.2019</a:t>
            </a:r>
          </a:p>
          <a:p>
            <a:pPr marL="144000" lvl="0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FF5050"/>
                </a:solidFill>
              </a:rPr>
              <a:t>5. </a:t>
            </a:r>
            <a:r>
              <a:rPr lang="ru-RU" sz="1400" dirty="0" smtClean="0"/>
              <a:t>Закрытие </a:t>
            </a:r>
            <a:r>
              <a:rPr lang="ru-RU" sz="1400" dirty="0"/>
              <a:t>проекта 21.05.2019 – 06.06.2019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01580" y="820626"/>
            <a:ext cx="6680484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Shape 1"/>
          <p:cNvSpPr txBox="1"/>
          <p:nvPr/>
        </p:nvSpPr>
        <p:spPr>
          <a:xfrm>
            <a:off x="507976" y="861293"/>
            <a:ext cx="6005119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chemeClr val="bg1"/>
                </a:solidFill>
              </a:rPr>
              <a:t>ОФОРМЛЕНИЕ ПАСПОРТА ПРОЕКТА ПО УЛУЧШЕНИЮ </a:t>
            </a:r>
            <a:endParaRPr lang="ru-RU" sz="1600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0742" r="16092" b="15573"/>
          <a:stretch/>
        </p:blipFill>
        <p:spPr>
          <a:xfrm>
            <a:off x="6763657" y="2894177"/>
            <a:ext cx="5065485" cy="3934658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885" y="2877924"/>
            <a:ext cx="6604001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dirty="0" smtClean="0"/>
              <a:t>3</a:t>
            </a:r>
            <a:r>
              <a:rPr lang="ru-RU" dirty="0"/>
              <a:t>. В левом верхнем углу указывается ФИО, должность и подпись лица, которое утверждает проект и заверяется печатью организации. В правом верхнем углу – </a:t>
            </a:r>
            <a:r>
              <a:rPr lang="ru-RU" dirty="0" smtClean="0"/>
              <a:t>ФИО, </a:t>
            </a:r>
            <a:r>
              <a:rPr lang="ru-RU" dirty="0"/>
              <a:t>должность, подпись лица, которое согласует </a:t>
            </a:r>
            <a:r>
              <a:rPr lang="ru-RU" dirty="0" smtClean="0"/>
              <a:t>проект </a:t>
            </a:r>
            <a:endParaRPr lang="en-US" dirty="0" smtClean="0"/>
          </a:p>
          <a:p>
            <a:pPr>
              <a:spcBef>
                <a:spcPts val="900"/>
              </a:spcBef>
            </a:pPr>
            <a:r>
              <a:rPr lang="ru-RU" dirty="0" smtClean="0"/>
              <a:t>4</a:t>
            </a:r>
            <a:r>
              <a:rPr lang="ru-RU" dirty="0"/>
              <a:t>. Паспорт должен быть утвержден руководителем медицинской организации и согласован с руководителем и/или представителями Регионального центра первичной медико-санитарной </a:t>
            </a:r>
            <a:r>
              <a:rPr lang="ru-RU" dirty="0" smtClean="0"/>
              <a:t>помощи </a:t>
            </a:r>
            <a:endParaRPr lang="en-US" dirty="0" smtClean="0"/>
          </a:p>
          <a:p>
            <a:pPr>
              <a:spcBef>
                <a:spcPts val="900"/>
              </a:spcBef>
            </a:pPr>
            <a:r>
              <a:rPr lang="ru-RU" dirty="0" smtClean="0"/>
              <a:t>5</a:t>
            </a:r>
            <a:r>
              <a:rPr lang="ru-RU" dirty="0"/>
              <a:t>. При продолжительности проекта 12 месяцев и более необходимо разделить проект на полугодия с расчетом и постановкой целей на каждые 6 месяцев реализации </a:t>
            </a:r>
            <a:r>
              <a:rPr lang="ru-RU" dirty="0" smtClean="0"/>
              <a:t>проекта </a:t>
            </a:r>
            <a:endParaRPr lang="ru-RU" dirty="0">
              <a:ea typeface="Microsoft YaHei" pitchFamily="2"/>
              <a:cs typeface="Arial" pitchFamily="2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01579" y="820626"/>
            <a:ext cx="8260249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27697" y="13733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CDC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Shape 1"/>
          <p:cNvSpPr txBox="1"/>
          <p:nvPr/>
        </p:nvSpPr>
        <p:spPr>
          <a:xfrm>
            <a:off x="587871" y="917177"/>
            <a:ext cx="7162758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b="1" spc="-1" dirty="0" smtClean="0">
                <a:solidFill>
                  <a:srgbClr val="C00000"/>
                </a:solidFill>
              </a:rPr>
              <a:t>ОФОРМЛЕНИЕ ПАСПОРТА ПРОЕКТА ПО УЛУЧШЕНИЮ. 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ВАЖНО! </a:t>
            </a:r>
            <a:endParaRPr lang="ru-RU" sz="1600" b="1" spc="-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885" y="1502968"/>
            <a:ext cx="114372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При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  <a:ea typeface="Microsoft YaHei" pitchFamily="2"/>
                <a:cs typeface="Arial" pitchFamily="2"/>
              </a:rPr>
              <a:t>составлении паспорта проекта по улучшению: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1</a:t>
            </a:r>
            <a:r>
              <a:rPr lang="ru-RU" dirty="0"/>
              <a:t>. Название, обоснование выбора и цели проекта должны быть связаны 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2</a:t>
            </a:r>
            <a:r>
              <a:rPr lang="ru-RU" dirty="0"/>
              <a:t>. Паспорт проекта оформляется отдельно на каждый проект на одном листе формата А4 в альбомной ориентации. Лист визуально делится на 4 части (по числу блоков) </a:t>
            </a:r>
          </a:p>
        </p:txBody>
      </p:sp>
    </p:spTree>
    <p:extLst>
      <p:ext uri="{BB962C8B-B14F-4D97-AF65-F5344CB8AC3E}">
        <p14:creationId xmlns:p14="http://schemas.microsoft.com/office/powerpoint/2010/main" val="91389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0"/>
          <a:stretch/>
        </p:blipFill>
        <p:spPr>
          <a:xfrm>
            <a:off x="-139700" y="-1"/>
            <a:ext cx="12433300" cy="6858001"/>
          </a:xfrm>
          <a:prstGeom prst="rect">
            <a:avLst/>
          </a:prstGeom>
        </p:spPr>
      </p:pic>
      <p:sp>
        <p:nvSpPr>
          <p:cNvPr id="225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4DC65AD-2839-47D6-93C1-7C445B2A096B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19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59840"/>
              </p:ext>
            </p:extLst>
          </p:nvPr>
        </p:nvGraphicFramePr>
        <p:xfrm>
          <a:off x="2476501" y="1384299"/>
          <a:ext cx="7315199" cy="53594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5217">
                  <a:extLst>
                    <a:ext uri="{9D8B030D-6E8A-4147-A177-3AD203B41FA5}">
                      <a16:colId xmlns:a16="http://schemas.microsoft.com/office/drawing/2014/main" val="3871329738"/>
                    </a:ext>
                  </a:extLst>
                </a:gridCol>
                <a:gridCol w="138091">
                  <a:extLst>
                    <a:ext uri="{9D8B030D-6E8A-4147-A177-3AD203B41FA5}">
                      <a16:colId xmlns:a16="http://schemas.microsoft.com/office/drawing/2014/main" val="1359113698"/>
                    </a:ext>
                  </a:extLst>
                </a:gridCol>
                <a:gridCol w="1499531">
                  <a:extLst>
                    <a:ext uri="{9D8B030D-6E8A-4147-A177-3AD203B41FA5}">
                      <a16:colId xmlns:a16="http://schemas.microsoft.com/office/drawing/2014/main" val="889530857"/>
                    </a:ext>
                  </a:extLst>
                </a:gridCol>
                <a:gridCol w="896232">
                  <a:extLst>
                    <a:ext uri="{9D8B030D-6E8A-4147-A177-3AD203B41FA5}">
                      <a16:colId xmlns:a16="http://schemas.microsoft.com/office/drawing/2014/main" val="1547258962"/>
                    </a:ext>
                  </a:extLst>
                </a:gridCol>
                <a:gridCol w="637859">
                  <a:extLst>
                    <a:ext uri="{9D8B030D-6E8A-4147-A177-3AD203B41FA5}">
                      <a16:colId xmlns:a16="http://schemas.microsoft.com/office/drawing/2014/main" val="1634053329"/>
                    </a:ext>
                  </a:extLst>
                </a:gridCol>
                <a:gridCol w="387560">
                  <a:extLst>
                    <a:ext uri="{9D8B030D-6E8A-4147-A177-3AD203B41FA5}">
                      <a16:colId xmlns:a16="http://schemas.microsoft.com/office/drawing/2014/main" val="3132537628"/>
                    </a:ext>
                  </a:extLst>
                </a:gridCol>
                <a:gridCol w="3560709">
                  <a:extLst>
                    <a:ext uri="{9D8B030D-6E8A-4147-A177-3AD203B41FA5}">
                      <a16:colId xmlns:a16="http://schemas.microsoft.com/office/drawing/2014/main" val="3268409187"/>
                    </a:ext>
                  </a:extLst>
                </a:gridCol>
              </a:tblGrid>
              <a:tr h="68542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Паспорт проекта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«Сокращение времени ожидания и обслуживания в регистратуре </a:t>
                      </a:r>
                      <a:r>
                        <a:rPr lang="ru-RU" sz="800" dirty="0" smtClean="0">
                          <a:effectLst/>
                        </a:rPr>
                        <a:t>»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__________________________________________________________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медицинской организации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3987222"/>
                  </a:ext>
                </a:extLst>
              </a:tr>
              <a:tr h="757826">
                <a:tc gridSpan="6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УТВЕРЖДАЮ: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Зам. глав. врача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__________________И.И. Иванов</a:t>
                      </a:r>
                    </a:p>
                    <a:p>
                      <a:pPr marR="109791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(подпись)</a:t>
                      </a:r>
                    </a:p>
                    <a:p>
                      <a:pPr marR="109791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УТВЕРЖДАЮ: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Администратор регистратуры</a:t>
                      </a: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__________________С.С. Петров</a:t>
                      </a:r>
                      <a:endParaRPr lang="ru-RU" sz="800" dirty="0">
                        <a:effectLst/>
                      </a:endParaRPr>
                    </a:p>
                    <a:p>
                      <a:pPr marR="101536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(подпись)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7608724"/>
                  </a:ext>
                </a:extLst>
              </a:tr>
              <a:tr h="1812951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Общие </a:t>
                      </a:r>
                      <a:r>
                        <a:rPr lang="ru-RU" sz="900" b="1" dirty="0">
                          <a:effectLst/>
                        </a:rPr>
                        <a:t>данные: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Заказчик: </a:t>
                      </a:r>
                      <a:r>
                        <a:rPr lang="ru-RU" sz="800" dirty="0" smtClean="0">
                          <a:effectLst/>
                        </a:rPr>
                        <a:t>Иванов Иван Иванович, </a:t>
                      </a:r>
                      <a:r>
                        <a:rPr lang="ru-RU" sz="800" dirty="0">
                          <a:effectLst/>
                        </a:rPr>
                        <a:t>заместитель главного врача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Процесс: </a:t>
                      </a:r>
                      <a:r>
                        <a:rPr lang="ru-RU" sz="800" dirty="0">
                          <a:effectLst/>
                        </a:rPr>
                        <a:t>Сокращение времени ожидания и обслуживания пациентов </a:t>
                      </a:r>
                      <a:r>
                        <a:rPr lang="ru-RU" sz="800" dirty="0" smtClean="0">
                          <a:effectLst/>
                        </a:rPr>
                        <a:t>в </a:t>
                      </a:r>
                      <a:r>
                        <a:rPr lang="ru-RU" sz="800" dirty="0">
                          <a:effectLst/>
                        </a:rPr>
                        <a:t>регистратуре </a:t>
                      </a:r>
                      <a:endParaRPr lang="ru-RU" sz="800" dirty="0" smtClean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 smtClean="0">
                          <a:effectLst/>
                        </a:rPr>
                        <a:t>Границы </a:t>
                      </a:r>
                      <a:r>
                        <a:rPr lang="ru-RU" sz="800" u="sng" dirty="0">
                          <a:effectLst/>
                        </a:rPr>
                        <a:t>процесса:</a:t>
                      </a:r>
                      <a:endParaRPr lang="ru-RU" sz="800" dirty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Начало: вход пациента в холл </a:t>
                      </a:r>
                      <a:r>
                        <a:rPr lang="ru-RU" sz="800" dirty="0" smtClean="0">
                          <a:effectLst/>
                        </a:rPr>
                        <a:t>поликлиники</a:t>
                      </a:r>
                      <a:endParaRPr lang="ru-RU" sz="800" dirty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Окончание: получение талона  на консультацию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Руководитель проекта:  </a:t>
                      </a:r>
                      <a:r>
                        <a:rPr lang="ru-RU" sz="800" dirty="0" smtClean="0">
                          <a:effectLst/>
                        </a:rPr>
                        <a:t>Петров Семен Семенович</a:t>
                      </a:r>
                      <a:endParaRPr lang="ru-RU" sz="800" dirty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u="sng" dirty="0">
                          <a:effectLst/>
                        </a:rPr>
                        <a:t>Команда проекта: </a:t>
                      </a:r>
                      <a:r>
                        <a:rPr lang="ru-RU" sz="800" u="sng" dirty="0" smtClean="0">
                          <a:effectLst/>
                        </a:rPr>
                        <a:t>Сидоров И.П., Синицын </a:t>
                      </a:r>
                      <a:r>
                        <a:rPr lang="ru-RU" sz="800" u="sng" dirty="0">
                          <a:effectLst/>
                        </a:rPr>
                        <a:t>А.В., </a:t>
                      </a:r>
                      <a:r>
                        <a:rPr lang="ru-RU" sz="800" u="sng" dirty="0" smtClean="0">
                          <a:effectLst/>
                        </a:rPr>
                        <a:t> Петухов </a:t>
                      </a:r>
                      <a:r>
                        <a:rPr lang="ru-RU" sz="800" u="sng" dirty="0">
                          <a:effectLst/>
                        </a:rPr>
                        <a:t>Н.С</a:t>
                      </a:r>
                      <a:r>
                        <a:rPr lang="ru-RU" sz="800" u="sng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dirty="0" smtClean="0">
                        <a:effectLst/>
                      </a:endParaRP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effectLst/>
                        </a:rPr>
                        <a:t>Обоснование</a:t>
                      </a:r>
                      <a:r>
                        <a:rPr lang="ru-RU" sz="900" b="1" dirty="0">
                          <a:effectLst/>
                        </a:rPr>
                        <a:t>:</a:t>
                      </a: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1.  Длительный процесс записи при обращении в регистратуру более 30 минут.   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2. Процесс оформления первичной карты продолжительный более 15 минут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3. Отсутствие удобной эргономики на рабочих местах регистраторов.  Отсутствие навигации.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4. Низкая удовлетворенность пациентов (по данным анкетирования). 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002564"/>
                  </a:ext>
                </a:extLst>
              </a:tr>
              <a:tr h="341794">
                <a:tc gridSpan="6">
                  <a:txBody>
                    <a:bodyPr/>
                    <a:lstStyle/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Цель: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Сроки: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Защита паспорта проекта 15.01.2019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Анализ текущей ситуации 05.12.2018 – 29.12.2018 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- разработка </a:t>
                      </a:r>
                      <a:r>
                        <a:rPr lang="ru-RU" sz="800" dirty="0">
                          <a:effectLst/>
                        </a:rPr>
                        <a:t>текущей карты процесса 05.12.2018 –29.12.2018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поиск и выявление проблем 18.12.2018 – 09.01.2019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разработка целевой карты процесса 14.01.2019 – 28.01.2019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- разработка «дорожной карты» реализации проекта 28.01.2019– 07.02.2019</a:t>
                      </a:r>
                    </a:p>
                    <a:p>
                      <a:pPr marL="45085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- </a:t>
                      </a:r>
                      <a:r>
                        <a:rPr lang="en-US" sz="800" dirty="0" smtClean="0">
                          <a:effectLst/>
                        </a:rPr>
                        <a:t>kick</a:t>
                      </a:r>
                      <a:r>
                        <a:rPr lang="ru-RU" sz="800" dirty="0">
                          <a:effectLst/>
                        </a:rPr>
                        <a:t>-</a:t>
                      </a:r>
                      <a:r>
                        <a:rPr lang="en-US" sz="800" dirty="0">
                          <a:effectLst/>
                        </a:rPr>
                        <a:t>off</a:t>
                      </a:r>
                      <a:r>
                        <a:rPr lang="ru-RU" sz="800" dirty="0">
                          <a:effectLst/>
                        </a:rPr>
                        <a:t> 08.02.2019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Внедрение улучшений 08.02.2019 – 06.05.2019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Мониторинг устойчивости 06.05.2019-20.05.2019</a:t>
                      </a:r>
                    </a:p>
                    <a:p>
                      <a:pPr marL="450850" lvl="0" indent="-277813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</a:rPr>
                        <a:t>Закрытие проекта 21.05.2019 – 06.06.2019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2059495"/>
                  </a:ext>
                </a:extLst>
              </a:tr>
              <a:tr h="348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Наименование цели, ед. изм.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</a:rPr>
                        <a:t>Текущий показатель</a:t>
                      </a:r>
                      <a:endParaRPr lang="ru-RU" sz="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Целевой показатель</a:t>
                      </a:r>
                      <a:endParaRPr lang="ru-RU" sz="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296456"/>
                  </a:ext>
                </a:extLst>
              </a:tr>
              <a:tr h="4324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Сократить время оформления карты при первичном обращении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19,3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749410"/>
                  </a:ext>
                </a:extLst>
              </a:tr>
              <a:tr h="326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Сократить время  ожидания пациентов в очереди</a:t>
                      </a:r>
                      <a:endParaRPr lang="ru-RU" sz="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15-30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 мин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28827"/>
                  </a:ext>
                </a:extLst>
              </a:tr>
              <a:tr h="653848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800" dirty="0">
                          <a:effectLst/>
                        </a:rPr>
                        <a:t>Эффекты: 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800" dirty="0">
                          <a:effectLst/>
                        </a:rPr>
                        <a:t>разработка стандарта обслуживания пациента регистратором</a:t>
                      </a:r>
                    </a:p>
                    <a:p>
                      <a:pPr marL="173038" inden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800" dirty="0">
                          <a:effectLst/>
                        </a:rPr>
                        <a:t>разработка маршрутных карт</a:t>
                      </a: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202" marR="11202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98096"/>
                  </a:ext>
                </a:extLst>
              </a:tr>
            </a:tbl>
          </a:graphicData>
        </a:graphic>
      </p:graphicFrame>
      <p:sp>
        <p:nvSpPr>
          <p:cNvPr id="8" name="TextShape 1"/>
          <p:cNvSpPr txBox="1"/>
          <p:nvPr/>
        </p:nvSpPr>
        <p:spPr>
          <a:xfrm>
            <a:off x="953285" y="55653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1600" spc="-1" dirty="0" smtClean="0"/>
              <a:t>ОФОРМЛЕНИЕ ПАСПОРТА ПРОЕКТА ПО УЛУЧШЕНИЮ </a:t>
            </a:r>
            <a:endParaRPr lang="ru-RU" sz="1600" spc="-1" dirty="0"/>
          </a:p>
        </p:txBody>
      </p:sp>
      <p:sp>
        <p:nvSpPr>
          <p:cNvPr id="9" name="TextShape 2"/>
          <p:cNvSpPr txBox="1"/>
          <p:nvPr/>
        </p:nvSpPr>
        <p:spPr>
          <a:xfrm>
            <a:off x="941855" y="20273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562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951480" y="23004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ВВЕДЕНИЕ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95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3F48DB80-114C-4A1D-BC6B-06F4D726B66D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</a:t>
            </a:fld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89560" y="769804"/>
            <a:ext cx="104394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322737" y="1366209"/>
            <a:ext cx="2" cy="5385111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Прямоугольник 18"/>
          <p:cNvSpPr/>
          <p:nvPr/>
        </p:nvSpPr>
        <p:spPr>
          <a:xfrm>
            <a:off x="322737" y="1456783"/>
            <a:ext cx="11549223" cy="545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В октябре 2016 года </a:t>
            </a:r>
            <a:r>
              <a:rPr lang="ru-RU" sz="1600" spc="-1" dirty="0"/>
              <a:t>по инициативе Управления по внутренней политике Администрации Президента Российской Федерации </a:t>
            </a:r>
            <a:r>
              <a:rPr lang="ru-RU" b="1" spc="-1" dirty="0">
                <a:solidFill>
                  <a:srgbClr val="0082B0"/>
                </a:solidFill>
              </a:rPr>
              <a:t>стартовал пилотный проект </a:t>
            </a:r>
            <a:r>
              <a:rPr lang="ru-RU" sz="1600" spc="-1" dirty="0"/>
              <a:t>по совершенствованию системы оказания первичной медико-санитарной помощи </a:t>
            </a:r>
            <a:r>
              <a:rPr lang="ru-RU" sz="1600" b="1" spc="-1" dirty="0">
                <a:solidFill>
                  <a:srgbClr val="0082B0"/>
                </a:solidFill>
              </a:rPr>
              <a:t>«</a:t>
            </a:r>
            <a:r>
              <a:rPr lang="ru-RU" b="1" spc="-1" dirty="0">
                <a:solidFill>
                  <a:srgbClr val="0082B0"/>
                </a:solidFill>
              </a:rPr>
              <a:t>Бережливая поликлиника»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1600" spc="-1" dirty="0"/>
              <a:t>Президиумом</a:t>
            </a:r>
            <a:r>
              <a:rPr lang="ru-RU" sz="1600" spc="-1" dirty="0">
                <a:solidFill>
                  <a:schemeClr val="bg1"/>
                </a:solidFill>
              </a:rPr>
              <a:t> </a:t>
            </a:r>
            <a:r>
              <a:rPr lang="ru-RU" sz="1600" spc="-1" dirty="0"/>
              <a:t>Совета при Президенте Российской Федерации по стратегическому развитию и приоритетным проектам </a:t>
            </a:r>
            <a:r>
              <a:rPr lang="ru-RU" b="1" spc="-1" dirty="0">
                <a:solidFill>
                  <a:srgbClr val="0082B0"/>
                </a:solidFill>
              </a:rPr>
              <a:t>26.07.2017 утвержден паспорт приоритетного проекта «Создание новой модели медицинской организации, оказывающей первичную медико-санитарную помощь»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sz="1600" spc="-1" dirty="0"/>
              <a:t>По состоянию </a:t>
            </a:r>
            <a:r>
              <a:rPr lang="ru-RU" b="1" spc="-1" dirty="0">
                <a:solidFill>
                  <a:srgbClr val="0082B0"/>
                </a:solidFill>
              </a:rPr>
              <a:t>на 31.12.2018 приоритетный проект </a:t>
            </a:r>
            <a:r>
              <a:rPr lang="ru-RU" sz="1600" spc="-1" dirty="0"/>
              <a:t>«Создание новой модели медицинской организации, оказывающей первичную медико-санитарную помощь» (далее – приоритетный проект) </a:t>
            </a:r>
            <a:r>
              <a:rPr lang="ru-RU" b="1" spc="-1" dirty="0">
                <a:solidFill>
                  <a:srgbClr val="0082B0"/>
                </a:solidFill>
              </a:rPr>
              <a:t>реализуется в 52 субъектах Российской Федерации, </a:t>
            </a:r>
            <a:r>
              <a:rPr lang="ru-RU" sz="1600" spc="-1" dirty="0"/>
              <a:t>из них 19 субъектов Российской Федерации реализуют проект на инициативной основе. 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С 2019 года приоритетный проект становится частью одного из восьми федеральных проектов национального проекта «Здравоохранение» – «Развитие системы оказания первичной медико-санитарной помощи»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rgbClr val="0082B0"/>
                </a:solidFill>
              </a:rPr>
              <a:t>Реализация федерального проекта запланирована на 2019 – 2024 годы включительно. В создании и тиражировании </a:t>
            </a:r>
            <a:r>
              <a:rPr lang="ru-RU" sz="1600" spc="-1" dirty="0"/>
              <a:t>«Новой модели медицинской организации, оказывающей первичную медико-санитарную помощь» </a:t>
            </a:r>
            <a:r>
              <a:rPr lang="ru-RU" b="1" spc="-1" dirty="0">
                <a:solidFill>
                  <a:srgbClr val="0082B0"/>
                </a:solidFill>
              </a:rPr>
              <a:t>будут участвовать 85 субъектов Российской Федерации, более 6,5 тыс. поликлиник </a:t>
            </a:r>
            <a:r>
              <a:rPr lang="ru-RU" sz="1600" spc="-1" dirty="0"/>
              <a:t>будут использовать бережливые технологии в своей деятельности.</a:t>
            </a:r>
          </a:p>
        </p:txBody>
      </p:sp>
      <p:sp>
        <p:nvSpPr>
          <p:cNvPr id="97" name="CustomShape 5"/>
          <p:cNvSpPr/>
          <p:nvPr/>
        </p:nvSpPr>
        <p:spPr>
          <a:xfrm>
            <a:off x="488700" y="751599"/>
            <a:ext cx="99049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пилотного проекта «Бережливая поликлиника» к «Новой модели медицинской организации, оказывающей первичную медико-санитарную помощь»</a:t>
            </a:r>
            <a:endParaRPr lang="ru-RU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18758" y="5283200"/>
            <a:ext cx="11692507" cy="1519285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144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8700" y="942225"/>
            <a:ext cx="11311414" cy="567847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определение </a:t>
            </a:r>
            <a:r>
              <a:rPr lang="ru-RU" sz="2400" spc="-1" dirty="0"/>
              <a:t>приоритетных (проблемных) направлений для </a:t>
            </a:r>
            <a:r>
              <a:rPr lang="ru-RU" sz="2400" spc="-1" dirty="0" smtClean="0"/>
              <a:t>улучшений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картирование </a:t>
            </a:r>
            <a:r>
              <a:rPr lang="ru-RU" sz="2400" spc="-1" dirty="0"/>
              <a:t>ПСЦ с анализом текущего состояния </a:t>
            </a:r>
            <a:r>
              <a:rPr lang="ru-RU" sz="2400" spc="-1" dirty="0" smtClean="0"/>
              <a:t>процессов 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выявление </a:t>
            </a:r>
            <a:r>
              <a:rPr lang="ru-RU" sz="2400" spc="-1" dirty="0"/>
              <a:t>проблем и работа с </a:t>
            </a:r>
            <a:r>
              <a:rPr lang="ru-RU" sz="2400" spc="-1" dirty="0" smtClean="0"/>
              <a:t>ними </a:t>
            </a:r>
          </a:p>
          <a:p>
            <a:pPr marL="536575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составление </a:t>
            </a:r>
            <a:r>
              <a:rPr lang="ru-RU" sz="2400" spc="-1" dirty="0"/>
              <a:t>карты целевого состояния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Данный этап завершается </a:t>
            </a:r>
            <a:r>
              <a:rPr lang="ru-RU" sz="2400" spc="-1" dirty="0"/>
              <a:t>стартовым совещанием (Kick-off):</a:t>
            </a:r>
          </a:p>
          <a:p>
            <a:pPr marL="536575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/>
              <a:t>защита проекта (проектов) по улучшению</a:t>
            </a:r>
          </a:p>
          <a:p>
            <a:pPr marL="536575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spc="-1" dirty="0"/>
              <a:t>официально объявляется о начале реализации плана мероприятий по достижению целевого состояния</a:t>
            </a:r>
          </a:p>
          <a:p>
            <a:pPr>
              <a:spcBef>
                <a:spcPts val="1199"/>
              </a:spcBef>
            </a:pPr>
            <a:r>
              <a:rPr lang="ru-RU" sz="2400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Результат данного этапа </a:t>
            </a:r>
            <a:r>
              <a:rPr lang="ru-RU" sz="2400" spc="-1" dirty="0"/>
              <a:t>- </a:t>
            </a:r>
            <a:r>
              <a:rPr lang="ru-RU" sz="2400" b="1" spc="-1" dirty="0"/>
              <a:t>план мероприятий по достижению целевого состояния</a:t>
            </a:r>
            <a:r>
              <a:rPr lang="ru-RU" sz="2400" spc="-1" dirty="0"/>
              <a:t>, утвержденный представителем органа исполнительной власти субъекта Российской Федерации в сфере охраны здоровья.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218758" y="703440"/>
            <a:ext cx="16678" cy="5624789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535" y="66586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КАРТИРОВАНИЕ ПСЦ С АНАЛИЗОМ ТЕКУЩЕГО СОСТОЯНИЯ ПРОЦЕССОВ</a:t>
            </a:r>
            <a:endParaRPr lang="ru-RU" sz="1600" spc="-1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17266" y="1246042"/>
            <a:ext cx="3704795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Shape 2"/>
          <p:cNvSpPr txBox="1"/>
          <p:nvPr/>
        </p:nvSpPr>
        <p:spPr>
          <a:xfrm>
            <a:off x="611576" y="13900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Картирование потока позволяет:</a:t>
            </a:r>
          </a:p>
        </p:txBody>
      </p:sp>
      <p:sp>
        <p:nvSpPr>
          <p:cNvPr id="8" name="CustomShape 5"/>
          <p:cNvSpPr/>
          <p:nvPr/>
        </p:nvSpPr>
        <p:spPr>
          <a:xfrm>
            <a:off x="714445" y="2091864"/>
            <a:ext cx="4904930" cy="1411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smtClean="0"/>
              <a:t>визуализировать </a:t>
            </a:r>
            <a:r>
              <a:rPr lang="ru-RU" dirty="0"/>
              <a:t>и проанализировать перемещения людей и предметов по потоку создания ценности, </a:t>
            </a:r>
            <a:endParaRPr lang="ru-RU" dirty="0" smtClean="0"/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smtClean="0"/>
              <a:t>увидеть </a:t>
            </a:r>
            <a:r>
              <a:rPr lang="ru-RU" dirty="0"/>
              <a:t>потери в работе, выявить проблемы.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56794" y="1867073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088552" y="3849906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Shape 2"/>
          <p:cNvSpPr txBox="1"/>
          <p:nvPr/>
        </p:nvSpPr>
        <p:spPr>
          <a:xfrm>
            <a:off x="1297376" y="3993907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Картирование потока осуществляется в два этапа: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113566" y="4102100"/>
            <a:ext cx="0" cy="276811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ustomShape 5"/>
          <p:cNvSpPr/>
          <p:nvPr/>
        </p:nvSpPr>
        <p:spPr>
          <a:xfrm>
            <a:off x="1318838" y="4792618"/>
            <a:ext cx="4300537" cy="19572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первый этап – построение карты текущего состояния (сбор информации на месте выполнения рабочего процесса).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второй этап – построение карты целевого состояния.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241608" y="1246042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Shape 2"/>
          <p:cNvSpPr txBox="1"/>
          <p:nvPr/>
        </p:nvSpPr>
        <p:spPr>
          <a:xfrm>
            <a:off x="6435918" y="13900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Карта текущего ПСЦ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CustomShape 5"/>
          <p:cNvSpPr/>
          <p:nvPr/>
        </p:nvSpPr>
        <p:spPr>
          <a:xfrm>
            <a:off x="6538787" y="2091864"/>
            <a:ext cx="5290355" cy="18982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dirty="0"/>
              <a:t>Карта текущего ПСЦ </a:t>
            </a:r>
            <a:r>
              <a:rPr lang="ru-RU" dirty="0"/>
              <a:t>– отражает фактические показатели потока на рассматриваемую дату;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dirty="0"/>
              <a:t>Карта целевого ПСЦ </a:t>
            </a:r>
            <a:r>
              <a:rPr lang="ru-RU" dirty="0"/>
              <a:t>– отражает состояние потока, в котором устранены проблемы, которые можно решить в рамках данного проекта. Карты целевого ПСЦ составляются на определенную дату.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276147" y="1867073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927408" y="4624614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Shape 2"/>
          <p:cNvSpPr txBox="1"/>
          <p:nvPr/>
        </p:nvSpPr>
        <p:spPr>
          <a:xfrm>
            <a:off x="7121718" y="4768615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Уровни детализации ПСЦ: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956436" y="4997042"/>
            <a:ext cx="0" cy="186095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CustomShape 5"/>
          <p:cNvSpPr/>
          <p:nvPr/>
        </p:nvSpPr>
        <p:spPr>
          <a:xfrm>
            <a:off x="7210061" y="5446482"/>
            <a:ext cx="4619081" cy="1411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 err="1"/>
              <a:t>межорганизационный</a:t>
            </a:r>
            <a:r>
              <a:rPr lang="ru-RU" dirty="0"/>
              <a:t> уровень;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уровень организации;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уровень процессов организации. </a:t>
            </a:r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spcBef>
                <a:spcPts val="12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3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090" y="3246441"/>
            <a:ext cx="588974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 smtClean="0"/>
              <a:t>обозначение </a:t>
            </a:r>
            <a:r>
              <a:rPr lang="ru-RU" sz="2400" dirty="0"/>
              <a:t>места проведения </a:t>
            </a:r>
            <a:r>
              <a:rPr lang="ru-RU" sz="2400" dirty="0" smtClean="0"/>
              <a:t>картирования </a:t>
            </a:r>
          </a:p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 smtClean="0"/>
              <a:t>подготовка </a:t>
            </a:r>
            <a:r>
              <a:rPr lang="ru-RU" sz="2400" dirty="0"/>
              <a:t>и выпуск в работу приказов/распоряжений </a:t>
            </a:r>
            <a:r>
              <a:rPr lang="ru-RU" sz="2400" dirty="0" smtClean="0"/>
              <a:t>на </a:t>
            </a:r>
            <a:r>
              <a:rPr lang="ru-RU" sz="2400" dirty="0"/>
              <a:t>право получения информации и пр</a:t>
            </a:r>
            <a:r>
              <a:rPr lang="ru-RU" sz="2400" dirty="0" smtClean="0"/>
              <a:t>. (при необходимости)</a:t>
            </a:r>
          </a:p>
          <a:p>
            <a:pPr marL="639763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п</a:t>
            </a:r>
            <a:r>
              <a:rPr lang="ru-RU" sz="2400" dirty="0" smtClean="0"/>
              <a:t>роведение хронометража процесса с заполнением таблицы</a:t>
            </a:r>
            <a:endParaRPr lang="ru-RU" sz="2400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999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594279" y="1138972"/>
            <a:ext cx="89262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ПЕРВЫЙ ЭТАП. ПОСТРОЕНИЕ КАРТЫ ТЕКУЩЕГО СОСТОЯНИЯ </a:t>
            </a:r>
            <a:endParaRPr lang="ru-RU" sz="20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814" y="1633774"/>
            <a:ext cx="1159772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361950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согласование объекта картирования с заказчиком проекта</a:t>
            </a:r>
          </a:p>
          <a:p>
            <a:pPr marL="361950" indent="-285750">
              <a:spcBef>
                <a:spcPts val="12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400" dirty="0"/>
              <a:t>определение сроков, границ, глубины картирования (степень детализации)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l="24804" t="21729" r="21149" b="23962"/>
          <a:stretch/>
        </p:blipFill>
        <p:spPr>
          <a:xfrm>
            <a:off x="5663922" y="3160580"/>
            <a:ext cx="6305342" cy="35638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906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3"/>
          <a:stretch/>
        </p:blipFill>
        <p:spPr>
          <a:xfrm>
            <a:off x="7736903" y="1340756"/>
            <a:ext cx="4131247" cy="2469243"/>
          </a:xfrm>
          <a:prstGeom prst="rect">
            <a:avLst/>
          </a:prstGeom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01579" y="999916"/>
            <a:ext cx="116665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CDC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5139" y="2880685"/>
            <a:ext cx="1137945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/>
              <a:t>3</a:t>
            </a:r>
            <a:r>
              <a:rPr lang="ru-RU" b="1" dirty="0"/>
              <a:t>) Проводить хронометраж в формате стороннего наблюдения </a:t>
            </a:r>
          </a:p>
          <a:p>
            <a:pPr>
              <a:spcBef>
                <a:spcPts val="600"/>
              </a:spcBef>
            </a:pPr>
            <a:r>
              <a:rPr lang="ru-RU" b="1" dirty="0"/>
              <a:t>4) Выбрать место наблюдателя </a:t>
            </a:r>
          </a:p>
          <a:p>
            <a:pPr>
              <a:spcBef>
                <a:spcPts val="600"/>
              </a:spcBef>
            </a:pPr>
            <a:r>
              <a:rPr lang="ru-RU" b="1" dirty="0"/>
              <a:t>5) Учитывать психологию персонала на рабочих местах</a:t>
            </a:r>
          </a:p>
          <a:p>
            <a:pPr>
              <a:spcBef>
                <a:spcPts val="600"/>
              </a:spcBef>
            </a:pPr>
            <a:r>
              <a:rPr lang="ru-RU" b="1" dirty="0"/>
              <a:t>6) Не проводить «репрессивные» меры при выявлении нарушений </a:t>
            </a:r>
          </a:p>
          <a:p>
            <a:pPr>
              <a:spcBef>
                <a:spcPts val="600"/>
              </a:spcBef>
            </a:pPr>
            <a:r>
              <a:rPr lang="ru-RU" b="1" dirty="0"/>
              <a:t>7) Произвести не менее 7–10 замеров, результаты внести в таблицу хронометража. </a:t>
            </a:r>
          </a:p>
          <a:p>
            <a:pPr>
              <a:spcBef>
                <a:spcPts val="600"/>
              </a:spcBef>
            </a:pPr>
            <a:r>
              <a:rPr lang="ru-RU" b="1" dirty="0"/>
              <a:t>8) Описать и проанализировать основные аспекты взаимодействия участников процесса: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выделить проблемы (дублирование функций, выполнение врачом сестринских функций, необоснованные временные потери)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сделать необходимые зарисовки расположения оборудования, приспособлений, мебели и т.п.;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сделать замеры перемещений, расстояний, времени ожидания, количества пациентов, участников процесса; </a:t>
            </a:r>
          </a:p>
          <a:p>
            <a:pPr marL="822325" indent="-285750">
              <a:buFont typeface="Wingdings" panose="05000000000000000000" pitchFamily="2" charset="2"/>
              <a:buChar char="§"/>
            </a:pPr>
            <a:r>
              <a:rPr lang="ru-RU" dirty="0"/>
              <a:t>определить фактическое состояние возможных запасов расходных материалов, лекарственных средств. </a:t>
            </a:r>
          </a:p>
        </p:txBody>
      </p:sp>
      <p:sp>
        <p:nvSpPr>
          <p:cNvPr id="6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059" y="1119629"/>
            <a:ext cx="1145209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rgbClr val="C00000"/>
                </a:solidFill>
                <a:latin typeface="+mj-lt"/>
              </a:rPr>
              <a:t>ПЕРВЫЙ ЭТАП. ПОСТРОЕНИЕ КАРТЫ ТЕКУЩЕГО СОСТОЯНИЯ. </a:t>
            </a:r>
            <a:r>
              <a:rPr lang="ru-RU" sz="2400" b="1" dirty="0">
                <a:solidFill>
                  <a:srgbClr val="C00000"/>
                </a:solidFill>
              </a:rPr>
              <a:t>ВАЖНО!</a:t>
            </a:r>
          </a:p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b="1" spc="-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138" y="1569066"/>
            <a:ext cx="8455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1) Объяснить сотрудникам цель проведения хронометража. </a:t>
            </a:r>
          </a:p>
          <a:p>
            <a:r>
              <a:rPr lang="ru-RU" b="1" dirty="0"/>
              <a:t>2) Перед проведением хронометража: </a:t>
            </a:r>
          </a:p>
          <a:p>
            <a:pPr marL="822325" indent="-285750">
              <a:buFont typeface="Wingdings" panose="05000000000000000000" pitchFamily="2" charset="2"/>
              <a:buChar char="§"/>
              <a:tabLst>
                <a:tab pos="622300" algn="l"/>
              </a:tabLst>
            </a:pPr>
            <a:r>
              <a:rPr lang="ru-RU" dirty="0"/>
              <a:t>установить элементы операций (начала и окончания); </a:t>
            </a:r>
          </a:p>
          <a:p>
            <a:pPr marL="822325" indent="-285750">
              <a:buFont typeface="Wingdings" panose="05000000000000000000" pitchFamily="2" charset="2"/>
              <a:buChar char="§"/>
              <a:tabLst>
                <a:tab pos="622300" algn="l"/>
              </a:tabLst>
            </a:pPr>
            <a:r>
              <a:rPr lang="ru-RU" dirty="0"/>
              <a:t>определить обстоятельства, указывающие на начало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окончание операции. </a:t>
            </a:r>
          </a:p>
        </p:txBody>
      </p:sp>
    </p:spTree>
    <p:extLst>
      <p:ext uri="{BB962C8B-B14F-4D97-AF65-F5344CB8AC3E}">
        <p14:creationId xmlns:p14="http://schemas.microsoft.com/office/powerpoint/2010/main" val="21753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01832"/>
              </p:ext>
            </p:extLst>
          </p:nvPr>
        </p:nvGraphicFramePr>
        <p:xfrm>
          <a:off x="977400" y="2190387"/>
          <a:ext cx="10160499" cy="4161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1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8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Термин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Обозначение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Описание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1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Операция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операций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процесса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243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2.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Вход/выход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границ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процесса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Направление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материального потока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перемещения людей и предметов по потоку создания ценности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50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4.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Запасы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простоев/запасов/очередей.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Число «один» обозначает количество единиц (к примеру, количество человек в очереди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79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5.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Обмен информацией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процесса оперативного сбора данных. Рекомендуется использовать данное обозначение,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чтобы показать все дополнительные операции. 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24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081" t="17401" r="51341" b="77286"/>
          <a:stretch/>
        </p:blipFill>
        <p:spPr>
          <a:xfrm>
            <a:off x="3707602" y="2946400"/>
            <a:ext cx="1241605" cy="387350"/>
          </a:xfrm>
          <a:prstGeom prst="rect">
            <a:avLst/>
          </a:prstGeom>
        </p:spPr>
      </p:pic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977400" y="1489278"/>
            <a:ext cx="10160500" cy="645319"/>
          </a:xfrm>
          <a:prstGeom prst="round2Same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Символы, применяемые для построения карты ПСЦ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Отдельно выделяются символы описания материального и информационного потоков. </a:t>
            </a:r>
          </a:p>
        </p:txBody>
      </p:sp>
      <p:sp>
        <p:nvSpPr>
          <p:cNvPr id="7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986225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ПЕРВЫЙ ЭТАП. ПОСТРОЕНИЕ КАРТЫ ТЕКУЩЕГО СОСТОЯНИЯ </a:t>
            </a:r>
            <a:endParaRPr lang="ru-RU" sz="1600" spc="-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9081" t="23264" r="51341" b="69330"/>
          <a:stretch/>
        </p:blipFill>
        <p:spPr>
          <a:xfrm>
            <a:off x="3724584" y="3553601"/>
            <a:ext cx="1250332" cy="543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081" t="31827" r="51341" b="60767"/>
          <a:stretch/>
        </p:blipFill>
        <p:spPr>
          <a:xfrm>
            <a:off x="3724584" y="4258451"/>
            <a:ext cx="1250332" cy="5437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9081" t="41616" r="51341" b="46297"/>
          <a:stretch/>
        </p:blipFill>
        <p:spPr>
          <a:xfrm>
            <a:off x="3892204" y="4972050"/>
            <a:ext cx="834300" cy="592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9081" t="55439" r="51341" b="37155"/>
          <a:stretch/>
        </p:blipFill>
        <p:spPr>
          <a:xfrm>
            <a:off x="3724584" y="5753876"/>
            <a:ext cx="1250332" cy="5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77755" y="4414863"/>
            <a:ext cx="778590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spc="-1" dirty="0"/>
          </a:p>
          <a:p>
            <a:pPr>
              <a:spcBef>
                <a:spcPts val="600"/>
              </a:spcBef>
            </a:pPr>
            <a:endParaRPr lang="ru-RU" spc="-1" dirty="0">
              <a:solidFill>
                <a:srgbClr val="000000"/>
              </a:solidFill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183617"/>
            <a:ext cx="8003834" cy="8606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</a:t>
            </a: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986225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/>
              <a:t>ПЕРВЫЙ ЭТАП. ПРАВИЛА СОСТАВЛЕНИЯ КАРТЫ ПСЦ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244198"/>
              </p:ext>
            </p:extLst>
          </p:nvPr>
        </p:nvGraphicFramePr>
        <p:xfrm>
          <a:off x="977400" y="1537244"/>
          <a:ext cx="10160499" cy="5008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6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11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858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п/п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Термин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Обозначение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 Black" panose="020B0A04020102020204" pitchFamily="34" charset="0"/>
                        </a:rPr>
                        <a:t>Описание</a:t>
                      </a:r>
                      <a:endParaRPr lang="ru-RU" sz="12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0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6.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Передача из рук в руки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передачи документа на бумажном носителе из рук в руки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7.</a:t>
                      </a:r>
                      <a:endParaRPr lang="ru-RU" sz="14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Передача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через электронную систему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передачи документа/информации в специальной электронной системе/программе, по электронной почте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37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8.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Передаче по телефону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передачи информации по телефону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45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9.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Дополнительная информация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для обозначения любой текстовой дополнительной информации, имеющей существенное значение для анализа и проведения дальнейших улучшений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18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10.</a:t>
                      </a: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Потери/</a:t>
                      </a:r>
                      <a:b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</a:b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несоответствия, проблемы</a:t>
                      </a:r>
                      <a:endParaRPr lang="ru-RU" sz="1400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8000"/>
                          </a:solidFill>
                          <a:latin typeface="+mn-lt"/>
                        </a:rPr>
                        <a:t>Используется для обозначения выявленных проблем/нарушений</a:t>
                      </a:r>
                      <a:r>
                        <a:rPr lang="ru-RU" sz="1400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/потерь в потоках и процессах. Цвет – красный. Цифрой обозначается  порядковый номер проблемы.</a:t>
                      </a:r>
                      <a:endParaRPr lang="ru-RU" sz="1400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>
                    <a:lnL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9100" t="39228" r="51512" b="50578"/>
          <a:stretch/>
        </p:blipFill>
        <p:spPr>
          <a:xfrm>
            <a:off x="3713480" y="3063833"/>
            <a:ext cx="1166577" cy="712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9100" t="27335" r="51512" b="62271"/>
          <a:stretch/>
        </p:blipFill>
        <p:spPr>
          <a:xfrm>
            <a:off x="3716342" y="2224367"/>
            <a:ext cx="1128090" cy="7025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100" t="50114" r="51512" b="38895"/>
          <a:stretch/>
        </p:blipFill>
        <p:spPr>
          <a:xfrm>
            <a:off x="3713480" y="3905333"/>
            <a:ext cx="1166577" cy="768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8732" t="63160" r="51880" b="26975"/>
          <a:stretch/>
        </p:blipFill>
        <p:spPr>
          <a:xfrm>
            <a:off x="3713480" y="4857833"/>
            <a:ext cx="1166577" cy="68952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38732" t="75800" r="51880" b="14335"/>
          <a:stretch/>
        </p:blipFill>
        <p:spPr>
          <a:xfrm>
            <a:off x="3713480" y="5802713"/>
            <a:ext cx="1166577" cy="68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366860"/>
            <a:ext cx="75194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7400" y="1025637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sp>
        <p:nvSpPr>
          <p:cNvPr id="8" name="CustomShape 4"/>
          <p:cNvSpPr/>
          <p:nvPr/>
        </p:nvSpPr>
        <p:spPr>
          <a:xfrm>
            <a:off x="6827977" y="1616863"/>
            <a:ext cx="4929048" cy="1378337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1. </a:t>
            </a:r>
            <a:r>
              <a:rPr lang="ru-RU" sz="1600" dirty="0"/>
              <a:t>Указать на карте наименование рассматриваемого </a:t>
            </a:r>
            <a:r>
              <a:rPr lang="ru-RU" sz="1600" dirty="0" smtClean="0"/>
              <a:t>процесса </a:t>
            </a:r>
            <a:endParaRPr lang="ru-RU" sz="1600" dirty="0"/>
          </a:p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2.</a:t>
            </a:r>
            <a:r>
              <a:rPr lang="ru-RU" dirty="0"/>
              <a:t> </a:t>
            </a:r>
            <a:r>
              <a:rPr lang="ru-RU" sz="1600" dirty="0"/>
              <a:t>Выстроить операции последовательно, схематично представить основные стадии </a:t>
            </a:r>
            <a:r>
              <a:rPr lang="ru-RU" sz="1600" dirty="0" smtClean="0"/>
              <a:t>процесса </a:t>
            </a:r>
            <a:endParaRPr lang="ru-RU" sz="1600" dirty="0"/>
          </a:p>
        </p:txBody>
      </p:sp>
      <p:sp>
        <p:nvSpPr>
          <p:cNvPr id="9" name="CustomShape 4"/>
          <p:cNvSpPr/>
          <p:nvPr/>
        </p:nvSpPr>
        <p:spPr>
          <a:xfrm>
            <a:off x="4819650" y="4939089"/>
            <a:ext cx="6937375" cy="1620373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2000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1.</a:t>
            </a:r>
            <a:r>
              <a:rPr lang="ru-RU" sz="2000" dirty="0" smtClean="0">
                <a:solidFill>
                  <a:srgbClr val="FF9900"/>
                </a:solidFill>
              </a:rPr>
              <a:t> </a:t>
            </a:r>
            <a:r>
              <a:rPr lang="ru-RU" dirty="0" smtClean="0"/>
              <a:t>Первоначальную визуализацию картирования потока проводят вручную (с использованием клейких </a:t>
            </a:r>
            <a:r>
              <a:rPr lang="ru-RU" dirty="0" err="1" smtClean="0"/>
              <a:t>стикеров</a:t>
            </a:r>
            <a:r>
              <a:rPr lang="ru-RU" dirty="0" smtClean="0"/>
              <a:t> или карандаша с ластиком) </a:t>
            </a:r>
          </a:p>
          <a:p>
            <a:pPr marL="108000"/>
            <a:r>
              <a:rPr lang="ru-RU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2.</a:t>
            </a:r>
            <a:r>
              <a:rPr lang="ru-RU" dirty="0" smtClean="0">
                <a:solidFill>
                  <a:srgbClr val="FF9900"/>
                </a:solidFill>
              </a:rPr>
              <a:t> </a:t>
            </a:r>
            <a:r>
              <a:rPr lang="ru-RU" dirty="0" smtClean="0"/>
              <a:t>При </a:t>
            </a:r>
            <a:r>
              <a:rPr lang="ru-RU" dirty="0"/>
              <a:t>описании текущего состояния процесса, следует собрать образцы всех бланков и документов, которые используются на каждом </a:t>
            </a:r>
            <a:r>
              <a:rPr lang="ru-RU" dirty="0" smtClean="0"/>
              <a:t>этапе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437544" y="3410727"/>
            <a:ext cx="1117898" cy="914208"/>
            <a:chOff x="-1129318" y="3007589"/>
            <a:chExt cx="1493435" cy="122131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7" name="Группа 6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6" name="Равнобедренный треугольник 5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1" name="Равнобедренный треугольник 10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2" name="Равнобедренный треугольник 11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0" name="Прямоугольник 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-1129318" y="3530208"/>
              <a:ext cx="1493435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019719" y="3408041"/>
            <a:ext cx="1558865" cy="916890"/>
            <a:chOff x="-1047178" y="3004005"/>
            <a:chExt cx="2082537" cy="122490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-990704" y="3004005"/>
              <a:ext cx="1993463" cy="120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ru-RU" sz="1050" b="1" spc="-1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40661" y="3410724"/>
            <a:ext cx="1599642" cy="914208"/>
            <a:chOff x="6785034" y="3363099"/>
            <a:chExt cx="1398080" cy="91420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785034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795698" y="3455666"/>
              <a:ext cx="138741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ru-RU" sz="1050" b="1" spc="-1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8090182" y="3410724"/>
            <a:ext cx="1587442" cy="914208"/>
            <a:chOff x="6785034" y="3363099"/>
            <a:chExt cx="1387417" cy="91420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785035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6785034" y="3567745"/>
              <a:ext cx="138741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spc="-1" dirty="0" smtClean="0"/>
                <a:t>Кабинет выписки</a:t>
              </a:r>
            </a:p>
            <a:p>
              <a:pPr algn="ctr"/>
              <a:r>
                <a:rPr lang="ru-RU" sz="1100" b="1" spc="-1" dirty="0" smtClean="0"/>
                <a:t>Врач подписывает рецепт</a:t>
              </a:r>
              <a:endParaRPr lang="ru-RU" sz="1100" b="1" spc="-1" dirty="0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0081227" y="3410727"/>
            <a:ext cx="1111878" cy="914208"/>
            <a:chOff x="-1125297" y="3007589"/>
            <a:chExt cx="1485392" cy="1221318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0" name="Равнобедренный треугольник 39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9" name="Прямоугольник 38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Прямоугольник 36"/>
            <p:cNvSpPr/>
            <p:nvPr/>
          </p:nvSpPr>
          <p:spPr>
            <a:xfrm>
              <a:off x="-1125297" y="3530208"/>
              <a:ext cx="1485392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811118" y="2631912"/>
            <a:ext cx="1876957" cy="914208"/>
            <a:chOff x="-1047179" y="3007588"/>
            <a:chExt cx="2082538" cy="1221319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-1047179" y="3188469"/>
              <a:ext cx="2082538" cy="98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ru-RU" sz="1050" b="1" spc="-1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818359" y="4035030"/>
            <a:ext cx="1876957" cy="914208"/>
            <a:chOff x="-1047179" y="3007588"/>
            <a:chExt cx="2082538" cy="122131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-1047179" y="3188469"/>
              <a:ext cx="2082538" cy="986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2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ru-RU" sz="1050" b="1" spc="-1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1818359" y="1578326"/>
            <a:ext cx="4571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" dirty="0" smtClean="0"/>
              <a:t>Карта процесса «Выписка льготного рецепта» (текущее состояние)</a:t>
            </a:r>
            <a:endParaRPr lang="ru-RU" b="1" spc="-1" dirty="0"/>
          </a:p>
        </p:txBody>
      </p:sp>
    </p:spTree>
    <p:extLst>
      <p:ext uri="{BB962C8B-B14F-4D97-AF65-F5344CB8AC3E}">
        <p14:creationId xmlns:p14="http://schemas.microsoft.com/office/powerpoint/2010/main" val="13627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4212397" y="3398429"/>
            <a:ext cx="1264181" cy="1015663"/>
            <a:chOff x="-1047178" y="2991163"/>
            <a:chExt cx="2082537" cy="135685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-1047178" y="3007588"/>
              <a:ext cx="2082537" cy="1221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-974085" y="2991163"/>
              <a:ext cx="1993465" cy="1356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Кабинеты ВОП </a:t>
              </a:r>
            </a:p>
            <a:p>
              <a:pPr algn="ctr"/>
              <a:r>
                <a:rPr lang="ru-RU" sz="1000" b="1" spc="-1" dirty="0" smtClean="0"/>
                <a:t>Врач </a:t>
              </a:r>
            </a:p>
            <a:p>
              <a:pPr algn="ctr"/>
              <a:r>
                <a:rPr lang="ru-RU" sz="1000" b="1" spc="-1" dirty="0" smtClean="0"/>
                <a:t>Осмотр пациента </a:t>
              </a:r>
            </a:p>
            <a:p>
              <a:pPr algn="ctr"/>
              <a:r>
                <a:rPr lang="ru-RU" sz="1000" b="1" spc="-1" dirty="0" smtClean="0"/>
                <a:t>Выдача назначений</a:t>
              </a:r>
              <a:endParaRPr lang="ru-RU" sz="1000" b="1" spc="-1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411165" y="3410724"/>
            <a:ext cx="1295847" cy="932144"/>
            <a:chOff x="6785034" y="3363099"/>
            <a:chExt cx="1399088" cy="9321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785034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00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796706" y="3433469"/>
              <a:ext cx="1387416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Кабинет выписки</a:t>
              </a:r>
            </a:p>
            <a:p>
              <a:pPr algn="ctr"/>
              <a:r>
                <a:rPr lang="ru-RU" sz="1000" b="1" spc="-1" dirty="0" smtClean="0"/>
                <a:t>ЛС</a:t>
              </a:r>
            </a:p>
            <a:p>
              <a:pPr algn="ctr"/>
              <a:r>
                <a:rPr lang="ru-RU" sz="1000" b="1" spc="-1" dirty="0" smtClean="0"/>
                <a:t>Медицинская сестра</a:t>
              </a:r>
            </a:p>
            <a:p>
              <a:pPr algn="ctr"/>
              <a:r>
                <a:rPr lang="ru-RU" sz="1000" b="1" spc="-1" dirty="0" smtClean="0"/>
                <a:t>Выписка ЛС</a:t>
              </a:r>
              <a:endParaRPr lang="ru-RU" sz="1000" b="1" spc="-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674145" y="3410724"/>
            <a:ext cx="1269944" cy="914208"/>
            <a:chOff x="6771083" y="3363099"/>
            <a:chExt cx="1401368" cy="914208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785035" y="3363099"/>
              <a:ext cx="1387416" cy="91420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771083" y="3485152"/>
              <a:ext cx="13874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ru-RU" sz="1050" b="1" spc="-1" dirty="0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2470049" y="2760521"/>
            <a:ext cx="1280074" cy="1169551"/>
            <a:chOff x="-1047177" y="2962033"/>
            <a:chExt cx="2098855" cy="156244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-1047177" y="3007588"/>
              <a:ext cx="2082536" cy="1430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1030860" y="2962033"/>
              <a:ext cx="2082538" cy="1562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Окно 1</a:t>
              </a:r>
            </a:p>
            <a:p>
              <a:pPr algn="ctr"/>
              <a:r>
                <a:rPr lang="ru-RU" sz="10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00" b="1" spc="-1" dirty="0" smtClean="0"/>
                <a:t>Подбирает мед. карту</a:t>
              </a:r>
              <a:endParaRPr lang="ru-RU" sz="1000" b="1" spc="-1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469816" y="4351242"/>
            <a:ext cx="1281212" cy="1169551"/>
            <a:chOff x="-1047559" y="2991023"/>
            <a:chExt cx="2100721" cy="156244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-1029374" y="3036214"/>
              <a:ext cx="2082536" cy="143080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-1047559" y="2991023"/>
              <a:ext cx="2082538" cy="1562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spc="-1" dirty="0" smtClean="0"/>
                <a:t>Окно </a:t>
              </a:r>
              <a:r>
                <a:rPr lang="ru-RU" sz="1000" b="1" spc="-1" dirty="0" smtClean="0"/>
                <a:t>2</a:t>
              </a:r>
              <a:endParaRPr lang="ru-RU" sz="1000" b="1" spc="-1" dirty="0" smtClean="0"/>
            </a:p>
            <a:p>
              <a:pPr algn="ctr"/>
              <a:r>
                <a:rPr lang="ru-RU" sz="10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00" b="1" spc="-1" dirty="0" smtClean="0"/>
                <a:t>Подбирает мед. карту</a:t>
              </a:r>
              <a:endParaRPr lang="ru-RU" sz="1000" b="1" spc="-1" dirty="0"/>
            </a:p>
          </p:txBody>
        </p:sp>
      </p:grpSp>
      <p:sp>
        <p:nvSpPr>
          <p:cNvPr id="7" name="Равнобедренный треугольник 6"/>
          <p:cNvSpPr/>
          <p:nvPr/>
        </p:nvSpPr>
        <p:spPr>
          <a:xfrm>
            <a:off x="2345202" y="3532112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/>
          <p:cNvSpPr/>
          <p:nvPr/>
        </p:nvSpPr>
        <p:spPr>
          <a:xfrm>
            <a:off x="2345202" y="515364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Равнобедренный треугольник 56"/>
          <p:cNvSpPr/>
          <p:nvPr/>
        </p:nvSpPr>
        <p:spPr>
          <a:xfrm>
            <a:off x="4053647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/>
          <p:cNvSpPr/>
          <p:nvPr/>
        </p:nvSpPr>
        <p:spPr>
          <a:xfrm>
            <a:off x="6278436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Равнобедренный треугольник 58"/>
          <p:cNvSpPr/>
          <p:nvPr/>
        </p:nvSpPr>
        <p:spPr>
          <a:xfrm>
            <a:off x="8573757" y="4040608"/>
            <a:ext cx="317500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1083760" y="3257057"/>
            <a:ext cx="1069107" cy="914208"/>
            <a:chOff x="-1098853" y="3007589"/>
            <a:chExt cx="1428254" cy="1221318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25" name="Равнобедренный треугольник 24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6" name="Равнобедренный треугольник 25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7" name="Равнобедренный треугольник 26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-1098853" y="3532858"/>
              <a:ext cx="1428254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0446685" y="3410727"/>
            <a:ext cx="1098698" cy="914208"/>
            <a:chOff x="-1116493" y="3007589"/>
            <a:chExt cx="1467785" cy="1221318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40" name="Группа 39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Равнобедренный треугольник 43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1" name="Прямоугольник 40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Прямоугольник 38"/>
            <p:cNvSpPr/>
            <p:nvPr/>
          </p:nvSpPr>
          <p:spPr>
            <a:xfrm>
              <a:off x="-1116493" y="3532858"/>
              <a:ext cx="1467785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sp>
        <p:nvSpPr>
          <p:cNvPr id="232" name="TextShape 1"/>
          <p:cNvSpPr txBox="1"/>
          <p:nvPr/>
        </p:nvSpPr>
        <p:spPr>
          <a:xfrm>
            <a:off x="951480" y="366860"/>
            <a:ext cx="81036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1535" y="964452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7400" y="6266688"/>
            <a:ext cx="1051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При скоплении  пациентов между </a:t>
            </a:r>
            <a:r>
              <a:rPr lang="ru-RU" sz="1600" b="1" dirty="0"/>
              <a:t>отдельными </a:t>
            </a:r>
            <a:r>
              <a:rPr lang="ru-RU" sz="1600" b="1" dirty="0" smtClean="0"/>
              <a:t>процессами – нанести знаки</a:t>
            </a:r>
            <a:r>
              <a:rPr lang="ru-RU" sz="1600" b="1" dirty="0"/>
              <a:t>, обозначающие </a:t>
            </a:r>
            <a:r>
              <a:rPr lang="ru-RU" sz="1600" b="1" dirty="0" smtClean="0"/>
              <a:t>очередь</a:t>
            </a:r>
            <a:endParaRPr lang="ru-RU" sz="1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267712" y="5401056"/>
            <a:ext cx="243840" cy="8656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267712" y="3730752"/>
            <a:ext cx="243840" cy="25359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2267712" y="4363642"/>
            <a:ext cx="2056638" cy="19030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267712" y="4405313"/>
            <a:ext cx="4247388" cy="18613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59" idx="5"/>
          </p:cNvCxnSpPr>
          <p:nvPr/>
        </p:nvCxnSpPr>
        <p:spPr>
          <a:xfrm flipV="1">
            <a:off x="2267712" y="4239248"/>
            <a:ext cx="6544170" cy="202744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ustomShape 4"/>
          <p:cNvSpPr/>
          <p:nvPr/>
        </p:nvSpPr>
        <p:spPr>
          <a:xfrm>
            <a:off x="6837674" y="1436371"/>
            <a:ext cx="4655826" cy="1009206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3. </a:t>
            </a:r>
            <a:r>
              <a:rPr lang="ru-RU" sz="1600" dirty="0"/>
              <a:t>Нанести линии движения пациента от одного процесса к другому. Если маршрутов движения возможно несколько, необходимо нанести их </a:t>
            </a:r>
            <a:r>
              <a:rPr lang="ru-RU" sz="1600" dirty="0" smtClean="0"/>
              <a:t>все 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59432" y="1342816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V="1">
            <a:off x="2117370" y="3257054"/>
            <a:ext cx="352678" cy="47369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2117370" y="3730753"/>
            <a:ext cx="272262" cy="1565147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46" idx="3"/>
          </p:cNvCxnSpPr>
          <p:nvPr/>
        </p:nvCxnSpPr>
        <p:spPr>
          <a:xfrm>
            <a:off x="3740170" y="3330131"/>
            <a:ext cx="412730" cy="502794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3740170" y="3867828"/>
            <a:ext cx="412730" cy="71687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5476578" y="3924370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7740501" y="3924370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 стрелкой 87"/>
          <p:cNvCxnSpPr/>
          <p:nvPr/>
        </p:nvCxnSpPr>
        <p:spPr>
          <a:xfrm>
            <a:off x="9944086" y="3924370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7" name="Прямоугольник 246"/>
          <p:cNvSpPr/>
          <p:nvPr/>
        </p:nvSpPr>
        <p:spPr>
          <a:xfrm>
            <a:off x="2253501" y="2525486"/>
            <a:ext cx="1693034" cy="3512457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4044970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6280868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8542622" y="2904617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8" name="Прямоугольник 247"/>
          <p:cNvSpPr/>
          <p:nvPr/>
        </p:nvSpPr>
        <p:spPr>
          <a:xfrm>
            <a:off x="2479106" y="2094599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3975563" y="2489119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97" name="Прямоугольник 96"/>
          <p:cNvSpPr/>
          <p:nvPr/>
        </p:nvSpPr>
        <p:spPr>
          <a:xfrm>
            <a:off x="6199105" y="2653490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8460859" y="2489119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</p:spTree>
    <p:extLst>
      <p:ext uri="{BB962C8B-B14F-4D97-AF65-F5344CB8AC3E}">
        <p14:creationId xmlns:p14="http://schemas.microsoft.com/office/powerpoint/2010/main" val="228917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20762" y="3404968"/>
            <a:ext cx="1393770" cy="1208023"/>
            <a:chOff x="-1130178" y="2731473"/>
            <a:chExt cx="2296013" cy="161383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130178" y="2731473"/>
              <a:ext cx="2296013" cy="1613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en-US" sz="1050" b="1" spc="-1" dirty="0" smtClean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420-600’’</a:t>
              </a:r>
              <a:endParaRPr lang="ru-RU" sz="1000" b="1" spc="-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57378" y="3412100"/>
            <a:ext cx="1437105" cy="1369606"/>
            <a:chOff x="6726965" y="3163546"/>
            <a:chExt cx="1551601" cy="136960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26965" y="3163546"/>
              <a:ext cx="1551601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en-US" sz="1050" b="1" spc="-1" dirty="0" smtClean="0"/>
            </a:p>
            <a:p>
              <a:pPr algn="ctr"/>
              <a:endParaRPr lang="en-US" sz="1000" b="1" dirty="0"/>
            </a:p>
            <a:p>
              <a:pPr algn="ctr"/>
              <a:r>
                <a:rPr lang="en-US" sz="1000" b="1" dirty="0" smtClean="0"/>
                <a:t>300-360</a:t>
              </a:r>
              <a:r>
                <a:rPr lang="en-US" sz="1000" b="1" dirty="0"/>
                <a:t>’’</a:t>
              </a:r>
              <a:endParaRPr lang="ru-RU" sz="1000" b="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686785" y="3389432"/>
            <a:ext cx="1271085" cy="1369606"/>
            <a:chOff x="6785035" y="3140878"/>
            <a:chExt cx="1402628" cy="136960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800247" y="3140878"/>
              <a:ext cx="1387416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20-70’’</a:t>
              </a:r>
              <a:endParaRPr lang="ru-RU" sz="1000" b="1" spc="-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25874" y="2758109"/>
            <a:ext cx="1425286" cy="1377300"/>
            <a:chOff x="-1119608" y="2690383"/>
            <a:chExt cx="2336950" cy="183997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119608" y="2690383"/>
              <a:ext cx="2336950" cy="1839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00" b="1" spc="-1" dirty="0" smtClean="0"/>
                <a:t>300-500’’</a:t>
              </a:r>
              <a:endParaRPr lang="en-US" sz="1000" b="1" spc="-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348328" y="4366238"/>
            <a:ext cx="1510260" cy="1531188"/>
            <a:chOff x="-1244082" y="2715626"/>
            <a:chExt cx="2476277" cy="2045556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1244082" y="2715626"/>
              <a:ext cx="2476277" cy="2045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</a:t>
              </a:r>
              <a:r>
                <a:rPr lang="ru-RU" sz="1050" b="1" spc="-1" dirty="0" smtClean="0"/>
                <a:t>2</a:t>
              </a:r>
              <a:endParaRPr lang="ru-RU" sz="1050" b="1" spc="-1" dirty="0" smtClean="0"/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100" b="1" spc="-1" dirty="0"/>
            </a:p>
            <a:p>
              <a:pPr algn="ctr"/>
              <a:endParaRPr lang="en-US" sz="1000" b="1" spc="-1" dirty="0" smtClean="0"/>
            </a:p>
            <a:p>
              <a:pPr algn="ctr"/>
              <a:r>
                <a:rPr lang="en-US" sz="1000" b="1" spc="-1" dirty="0" smtClean="0"/>
                <a:t>320-510</a:t>
              </a:r>
              <a:r>
                <a:rPr lang="en-US" sz="1000" b="1" spc="-1" dirty="0"/>
                <a:t>’’</a:t>
              </a:r>
              <a:endParaRPr lang="ru-RU" sz="1000" b="1" spc="-1" dirty="0"/>
            </a:p>
            <a:p>
              <a:pPr algn="ctr"/>
              <a:endParaRPr lang="en-US" sz="1050" b="1" spc="-1" dirty="0" smtClean="0"/>
            </a:p>
          </p:txBody>
        </p:sp>
      </p:grpSp>
      <p:sp>
        <p:nvSpPr>
          <p:cNvPr id="23" name="Равнобедренный треугольник 22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72995" y="3457986"/>
            <a:ext cx="1078880" cy="914208"/>
            <a:chOff x="-1070960" y="3007589"/>
            <a:chExt cx="1441309" cy="122131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Равнобедренный треугольник 3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-1070960" y="3529995"/>
              <a:ext cx="1441309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418807" y="3611656"/>
            <a:ext cx="1154454" cy="914208"/>
            <a:chOff x="-1153736" y="3007589"/>
            <a:chExt cx="1542271" cy="122131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-1153736" y="3530208"/>
              <a:ext cx="1542271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454083" y="6179604"/>
            <a:ext cx="1003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На карту наносятся минимальная и максимальная продолжительность каждой операции, время ожидания и выявленные избыточные запасы (например, очередь).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264815" y="1494212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cxnSp>
        <p:nvCxnSpPr>
          <p:cNvPr id="52" name="Прямая со стрелкой 51"/>
          <p:cNvCxnSpPr>
            <a:stCxn id="32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32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18" idx="3"/>
            <a:endCxn id="9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9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5476578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0" name="CustomShape 4"/>
          <p:cNvSpPr/>
          <p:nvPr/>
        </p:nvSpPr>
        <p:spPr>
          <a:xfrm>
            <a:off x="6775561" y="1516280"/>
            <a:ext cx="5054489" cy="1009206"/>
          </a:xfrm>
          <a:prstGeom prst="bracketPair">
            <a:avLst>
              <a:gd name="adj" fmla="val 11623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4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sz="1600" dirty="0"/>
              <a:t>Отобразить на карте ПСЦ продолжительность каждого элемента, операции, манипуляции, длительность и дальность </a:t>
            </a:r>
            <a:r>
              <a:rPr lang="ru-RU" sz="1600" dirty="0" smtClean="0"/>
              <a:t>перемещений</a:t>
            </a:r>
            <a:endParaRPr lang="ru-RU" sz="1600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4" name="Прямоугольник 73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6" name="Прямоугольник 75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7" name="Прямоугольник 76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3" name="Прямоугольник 82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84" name="Прямоугольник 83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85" name="Прямоугольник 84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6" name="Прямоугольник 85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90" name="Прямоугольник 89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</p:spTree>
    <p:extLst>
      <p:ext uri="{BB962C8B-B14F-4D97-AF65-F5344CB8AC3E}">
        <p14:creationId xmlns:p14="http://schemas.microsoft.com/office/powerpoint/2010/main" val="10811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29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6165593"/>
            <a:ext cx="1196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ВПП</a:t>
            </a:r>
            <a:r>
              <a:rPr lang="ru-RU" dirty="0"/>
              <a:t> высчитывается как </a:t>
            </a:r>
            <a:r>
              <a:rPr lang="ru-RU" b="1" dirty="0"/>
              <a:t>сумма ВЦ всех операций </a:t>
            </a:r>
            <a:r>
              <a:rPr lang="ru-RU" dirty="0"/>
              <a:t>с добавлением </a:t>
            </a:r>
            <a:r>
              <a:rPr lang="ru-RU" b="1" dirty="0"/>
              <a:t>времени ожидания</a:t>
            </a:r>
            <a:r>
              <a:rPr lang="ru-RU" dirty="0"/>
              <a:t>, </a:t>
            </a:r>
            <a:r>
              <a:rPr lang="ru-RU" b="1" dirty="0"/>
              <a:t>переходов</a:t>
            </a:r>
            <a:r>
              <a:rPr lang="ru-RU" dirty="0"/>
              <a:t> с одной операции на другую. </a:t>
            </a:r>
            <a:r>
              <a:rPr lang="ru-RU" b="1" dirty="0"/>
              <a:t>На карте ПСЦ отображается минимальное и максимальное ВПП.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353498" y="3404814"/>
            <a:ext cx="1378742" cy="1223412"/>
            <a:chOff x="-1076251" y="2731267"/>
            <a:chExt cx="2271257" cy="163439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076251" y="2731267"/>
              <a:ext cx="2271257" cy="1634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Кабинеты ВОП </a:t>
              </a:r>
            </a:p>
            <a:p>
              <a:pPr algn="ctr"/>
              <a:r>
                <a:rPr lang="ru-RU" sz="1050" b="1" spc="-1" dirty="0" smtClean="0"/>
                <a:t>Врач </a:t>
              </a:r>
            </a:p>
            <a:p>
              <a:pPr algn="ctr"/>
              <a:r>
                <a:rPr lang="ru-RU" sz="1050" b="1" spc="-1" dirty="0" smtClean="0"/>
                <a:t>Осмотр пациента </a:t>
              </a:r>
            </a:p>
            <a:p>
              <a:pPr algn="ctr"/>
              <a:r>
                <a:rPr lang="ru-RU" sz="1050" b="1" spc="-1" dirty="0" smtClean="0"/>
                <a:t>Выдача назначений</a:t>
              </a:r>
              <a:endParaRPr lang="en-US" sz="1050" b="1" spc="-1" dirty="0" smtClean="0"/>
            </a:p>
            <a:p>
              <a:pPr algn="ctr"/>
              <a:endParaRPr lang="en-US" sz="1050" b="1" spc="-1" dirty="0" smtClean="0"/>
            </a:p>
            <a:p>
              <a:pPr algn="ctr"/>
              <a:r>
                <a:rPr lang="en-US" sz="1050" b="1" spc="-1" dirty="0" smtClean="0"/>
                <a:t>420-600’’</a:t>
              </a:r>
              <a:endParaRPr lang="ru-RU" sz="1050" b="1" spc="-1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313907" y="3394336"/>
            <a:ext cx="1523936" cy="1384995"/>
            <a:chOff x="6680027" y="3145782"/>
            <a:chExt cx="1645349" cy="138499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680027" y="3145782"/>
              <a:ext cx="164534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выписки</a:t>
              </a:r>
            </a:p>
            <a:p>
              <a:pPr algn="ctr"/>
              <a:r>
                <a:rPr lang="ru-RU" sz="1050" b="1" spc="-1" dirty="0" smtClean="0"/>
                <a:t>ЛС</a:t>
              </a:r>
            </a:p>
            <a:p>
              <a:pPr algn="ctr"/>
              <a:r>
                <a:rPr lang="ru-RU" sz="1050" b="1" spc="-1" dirty="0" smtClean="0"/>
                <a:t>Медицинская сестра</a:t>
              </a:r>
            </a:p>
            <a:p>
              <a:pPr algn="ctr"/>
              <a:r>
                <a:rPr lang="ru-RU" sz="1050" b="1" spc="-1" dirty="0" smtClean="0"/>
                <a:t>Выписка ЛС</a:t>
              </a:r>
              <a:endParaRPr lang="en-US" sz="1050" b="1" spc="-1" dirty="0" smtClean="0"/>
            </a:p>
            <a:p>
              <a:pPr algn="ctr"/>
              <a:endParaRPr lang="en-US" sz="1050" b="1" dirty="0"/>
            </a:p>
            <a:p>
              <a:pPr algn="ctr"/>
              <a:r>
                <a:rPr lang="en-US" sz="1050" b="1" dirty="0" smtClean="0"/>
                <a:t>300-360</a:t>
              </a:r>
              <a:r>
                <a:rPr lang="en-US" sz="1050" b="1" dirty="0"/>
                <a:t>’’</a:t>
              </a:r>
              <a:endParaRPr lang="ru-RU" sz="1050" b="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563264" y="3457983"/>
            <a:ext cx="1511299" cy="1158806"/>
            <a:chOff x="6648730" y="3209429"/>
            <a:chExt cx="1667701" cy="1158806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05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648730" y="3306406"/>
              <a:ext cx="166770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Кабинет ВОП</a:t>
              </a:r>
            </a:p>
            <a:p>
              <a:pPr algn="ctr"/>
              <a:r>
                <a:rPr lang="ru-RU" sz="1050" b="1" spc="-1" dirty="0" smtClean="0"/>
                <a:t>Врач подписывает рецепт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50" b="1" spc="-1" dirty="0" smtClean="0"/>
                <a:t>20-70’’</a:t>
              </a:r>
              <a:endParaRPr lang="ru-RU" sz="1050" b="1" spc="-1" dirty="0"/>
            </a:p>
            <a:p>
              <a:pPr algn="ctr"/>
              <a:endParaRPr lang="ru-RU" sz="1050" b="1" spc="-1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403793" y="2737996"/>
            <a:ext cx="1424208" cy="1384995"/>
            <a:chOff x="-1155813" y="2663513"/>
            <a:chExt cx="2335182" cy="185025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-1155813" y="2663513"/>
              <a:ext cx="2335182" cy="18502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1</a:t>
              </a:r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 smtClean="0"/>
            </a:p>
            <a:p>
              <a:pPr algn="ctr"/>
              <a:endParaRPr lang="en-US" sz="1050" b="1" spc="-1" dirty="0"/>
            </a:p>
            <a:p>
              <a:pPr algn="ctr"/>
              <a:r>
                <a:rPr lang="en-US" sz="1050" b="1" spc="-1" dirty="0" smtClean="0"/>
                <a:t>300-500’’</a:t>
              </a:r>
              <a:endParaRPr lang="en-US" sz="1050" b="1" spc="-1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345819" y="4323256"/>
            <a:ext cx="1523207" cy="1546577"/>
            <a:chOff x="-1250871" y="2685201"/>
            <a:chExt cx="2497505" cy="206611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-1250871" y="2685201"/>
              <a:ext cx="2497505" cy="2066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Окно </a:t>
              </a:r>
              <a:r>
                <a:rPr lang="ru-RU" sz="1050" b="1" spc="-1" dirty="0" smtClean="0"/>
                <a:t>2</a:t>
              </a:r>
              <a:endParaRPr lang="ru-RU" sz="1050" b="1" spc="-1" dirty="0" smtClean="0"/>
            </a:p>
            <a:p>
              <a:pPr algn="ctr"/>
              <a:r>
                <a:rPr lang="ru-RU" sz="105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1050" b="1" spc="-1" dirty="0" smtClean="0"/>
                <a:t>Подбирает мед. Карту</a:t>
              </a:r>
              <a:endParaRPr lang="en-US" sz="1050" b="1" spc="-1" dirty="0"/>
            </a:p>
            <a:p>
              <a:pPr algn="ctr"/>
              <a:endParaRPr lang="en-US" sz="1050" b="1" spc="-1" dirty="0" smtClean="0"/>
            </a:p>
            <a:p>
              <a:pPr algn="ctr"/>
              <a:r>
                <a:rPr lang="en-US" sz="1050" b="1" spc="-1" dirty="0" smtClean="0"/>
                <a:t>320-510</a:t>
              </a:r>
              <a:r>
                <a:rPr lang="en-US" sz="1050" b="1" spc="-1" dirty="0"/>
                <a:t>’’</a:t>
              </a:r>
              <a:endParaRPr lang="ru-RU" sz="1050" b="1" spc="-1" dirty="0"/>
            </a:p>
            <a:p>
              <a:pPr algn="ctr"/>
              <a:endParaRPr lang="en-US" sz="1050" b="1" spc="-1" dirty="0" smtClean="0"/>
            </a:p>
          </p:txBody>
        </p:sp>
      </p:grpSp>
      <p:sp>
        <p:nvSpPr>
          <p:cNvPr id="25" name="Равнобедренный треугольник 24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688669" y="3457986"/>
            <a:ext cx="1097058" cy="914208"/>
            <a:chOff x="-1183614" y="3007589"/>
            <a:chExt cx="1465594" cy="1221318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3" name="Группа 32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Равнобедренный треугольник 35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" name="Равнобедренный треугольник 36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4" name="Прямоугольник 33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2" name="Прямоугольник 31"/>
            <p:cNvSpPr/>
            <p:nvPr/>
          </p:nvSpPr>
          <p:spPr>
            <a:xfrm>
              <a:off x="-1183614" y="3530212"/>
              <a:ext cx="1465594" cy="55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Вход в поликлинику</a:t>
              </a:r>
              <a:endParaRPr lang="ru-RU" sz="1050" b="1" spc="-1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0413231" y="3611656"/>
            <a:ext cx="1165606" cy="914208"/>
            <a:chOff x="-1161185" y="3007589"/>
            <a:chExt cx="1557169" cy="1221318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41" name="Группа 40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Равнобедренный треугольник 4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Равнобедренный треугольник 44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2" name="Прямоугольник 4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0" name="Прямоугольник 39"/>
            <p:cNvSpPr/>
            <p:nvPr/>
          </p:nvSpPr>
          <p:spPr>
            <a:xfrm>
              <a:off x="-1161185" y="3515595"/>
              <a:ext cx="1557169" cy="555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0" b="1" spc="-1" dirty="0" smtClean="0"/>
                <a:t>Выход из поликлиники</a:t>
              </a:r>
              <a:endParaRPr lang="ru-RU" sz="1050" b="1" spc="-1" dirty="0"/>
            </a:p>
          </p:txBody>
        </p:sp>
      </p:grpSp>
      <p:cxnSp>
        <p:nvCxnSpPr>
          <p:cNvPr id="46" name="Прямая со стрелкой 45"/>
          <p:cNvCxnSpPr>
            <a:stCxn id="34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4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20" idx="3"/>
            <a:endCxn id="11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endCxn id="11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5476578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71" name="Прямоугольник 70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2" name="Прямоугольник 71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3" name="Прямоугольник 72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4" name="Прямоугольник 73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5" name="Прямоугольник 74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6" name="Прямоугольник 75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7" name="Прямоугольник 76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  <p:sp>
        <p:nvSpPr>
          <p:cNvPr id="85" name="CustomShape 4"/>
          <p:cNvSpPr/>
          <p:nvPr/>
        </p:nvSpPr>
        <p:spPr>
          <a:xfrm>
            <a:off x="9062226" y="5103713"/>
            <a:ext cx="2874280" cy="891564"/>
          </a:xfrm>
          <a:prstGeom prst="bracketPair">
            <a:avLst>
              <a:gd name="adj" fmla="val 12389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 smtClean="0">
                <a:latin typeface="Arial Black" panose="020B0A04020102020204" pitchFamily="34" charset="0"/>
              </a:rPr>
              <a:t>ВПП </a:t>
            </a:r>
            <a:r>
              <a:rPr lang="en-US" b="1" dirty="0" smtClean="0">
                <a:latin typeface="Arial Black" panose="020B0A04020102020204" pitchFamily="34" charset="0"/>
              </a:rPr>
              <a:t>min = 8260’’</a:t>
            </a:r>
          </a:p>
          <a:p>
            <a:pPr marL="108000"/>
            <a:r>
              <a:rPr lang="ru-RU" sz="1600" b="1" dirty="0">
                <a:latin typeface="Arial Black" panose="020B0A04020102020204" pitchFamily="34" charset="0"/>
              </a:rPr>
              <a:t>ВПП </a:t>
            </a:r>
            <a:r>
              <a:rPr lang="en-US" sz="1600" b="1" dirty="0" smtClean="0">
                <a:latin typeface="Arial Black" panose="020B0A04020102020204" pitchFamily="34" charset="0"/>
              </a:rPr>
              <a:t>max </a:t>
            </a:r>
            <a:r>
              <a:rPr lang="en-US" sz="1600" b="1" dirty="0">
                <a:latin typeface="Arial Black" panose="020B0A04020102020204" pitchFamily="34" charset="0"/>
              </a:rPr>
              <a:t>= </a:t>
            </a:r>
            <a:r>
              <a:rPr lang="en-US" sz="1600" b="1" dirty="0" smtClean="0">
                <a:latin typeface="Arial Black" panose="020B0A04020102020204" pitchFamily="34" charset="0"/>
              </a:rPr>
              <a:t>11251’’</a:t>
            </a:r>
            <a:endParaRPr lang="ru-RU" sz="1600" dirty="0"/>
          </a:p>
        </p:txBody>
      </p:sp>
      <p:sp>
        <p:nvSpPr>
          <p:cNvPr id="86" name="CustomShape 4"/>
          <p:cNvSpPr/>
          <p:nvPr/>
        </p:nvSpPr>
        <p:spPr>
          <a:xfrm>
            <a:off x="6775561" y="1516280"/>
            <a:ext cx="4220473" cy="994691"/>
          </a:xfrm>
          <a:prstGeom prst="bracketPair">
            <a:avLst>
              <a:gd name="adj" fmla="val 11708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en-US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5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sz="1600" dirty="0"/>
              <a:t>Вычисление времени протекания процесса (ВПП)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2101721" y="1493999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</p:spTree>
    <p:extLst>
      <p:ext uri="{BB962C8B-B14F-4D97-AF65-F5344CB8AC3E}">
        <p14:creationId xmlns:p14="http://schemas.microsoft.com/office/powerpoint/2010/main" val="32846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26720" y="769804"/>
            <a:ext cx="95377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</a:t>
            </a:fld>
            <a:endParaRPr lang="ru-RU" sz="2000" b="0" strike="noStrike" spc="-1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459897" y="1366209"/>
            <a:ext cx="2" cy="5354631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6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ВВЕДЕНИЕ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46345" y="1690931"/>
            <a:ext cx="9118075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«Новая модель медицинской организации, оказывающей первичную медико-санитарную помощь» </a:t>
            </a:r>
            <a:r>
              <a:rPr lang="ru-RU" spc="-1" dirty="0" smtClean="0"/>
              <a:t>– </a:t>
            </a:r>
            <a:r>
              <a:rPr lang="ru-RU" spc="-1" dirty="0"/>
              <a:t>медицинская организация, ориентированная на: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потребности пациента,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бережное отношение к временному ресурсу как основной ценности за счет оптимальной логистики реализуемых процессов,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организованная с учетом принципов эргономики и соблюдения объема рабочего пространства,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создающая позитивный имидж медицинского работника, </a:t>
            </a:r>
          </a:p>
          <a:p>
            <a:pPr marL="642938" indent="-285750">
              <a:lnSpc>
                <a:spcPct val="11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pc="-1" dirty="0"/>
              <a:t>организация оказания медицинской помощи основана на внедрении принципов бережливого производства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Цель:  </a:t>
            </a:r>
            <a:r>
              <a:rPr lang="ru-RU" spc="-1" dirty="0"/>
              <a:t>повышение удовлетворенности пациентов доступностью и качеством медицинской помощи, эффективное использование ресурсов системы </a:t>
            </a:r>
            <a:r>
              <a:rPr lang="ru-RU" spc="-1" dirty="0" smtClean="0"/>
              <a:t>здравоохранения</a:t>
            </a:r>
            <a:endParaRPr lang="ru-RU" spc="-1" dirty="0"/>
          </a:p>
        </p:txBody>
      </p:sp>
      <p:sp>
        <p:nvSpPr>
          <p:cNvPr id="58" name="CustomShape 5"/>
          <p:cNvSpPr/>
          <p:nvPr/>
        </p:nvSpPr>
        <p:spPr>
          <a:xfrm>
            <a:off x="661920" y="796942"/>
            <a:ext cx="93025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b="1" strike="noStrike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модель основана на внедрении принципов бережливого производства и эффективного использования ресур</a:t>
            </a:r>
            <a:r>
              <a:rPr lang="ru-RU" b="1" spc="-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 системы здравоохранения </a:t>
            </a:r>
            <a:endParaRPr lang="ru-RU" b="1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453" y="1751760"/>
            <a:ext cx="5412826" cy="51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0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12422" y="1295400"/>
            <a:ext cx="7059928" cy="5452828"/>
            <a:chOff x="4146681" y="1221531"/>
            <a:chExt cx="5885750" cy="5638089"/>
          </a:xfrm>
          <a:noFill/>
        </p:grpSpPr>
        <p:sp>
          <p:nvSpPr>
            <p:cNvPr id="9" name="Прямоугольник с одним скругленным углом 8"/>
            <p:cNvSpPr/>
            <p:nvPr/>
          </p:nvSpPr>
          <p:spPr>
            <a:xfrm flipH="1">
              <a:off x="4146922" y="1221531"/>
              <a:ext cx="5885509" cy="5638088"/>
            </a:xfrm>
            <a:prstGeom prst="round1Rect">
              <a:avLst>
                <a:gd name="adj" fmla="val 12832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   </a:t>
              </a:r>
              <a:endParaRPr lang="ru-RU" dirty="0"/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23E2739D-5206-574F-A509-3DEED0E3F225}"/>
                </a:ext>
              </a:extLst>
            </p:cNvPr>
            <p:cNvGrpSpPr/>
            <p:nvPr/>
          </p:nvGrpSpPr>
          <p:grpSpPr>
            <a:xfrm>
              <a:off x="4146681" y="1221532"/>
              <a:ext cx="1048193" cy="5638088"/>
              <a:chOff x="14306551" y="831262"/>
              <a:chExt cx="1048193" cy="5638088"/>
            </a:xfrm>
            <a:grpFill/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760F1509-3B55-0744-B948-ED23EB79142F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>
                <a:off x="14306730" y="1517954"/>
                <a:ext cx="62" cy="4951396"/>
              </a:xfrm>
              <a:prstGeom prst="line">
                <a:avLst/>
              </a:prstGeom>
              <a:grpFill/>
              <a:ln w="76200" cap="flat">
                <a:solidFill>
                  <a:srgbClr val="FF3B3B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2" name="Дуга 11">
                <a:extLst>
                  <a:ext uri="{FF2B5EF4-FFF2-40B4-BE49-F238E27FC236}">
                    <a16:creationId xmlns:a16="http://schemas.microsoft.com/office/drawing/2014/main" id="{589D3C10-DB38-5E4F-AD72-D1F101FCA6BF}"/>
                  </a:ext>
                </a:extLst>
              </p:cNvPr>
              <p:cNvSpPr/>
              <p:nvPr/>
            </p:nvSpPr>
            <p:spPr>
              <a:xfrm rot="16200000">
                <a:off x="14161409" y="976404"/>
                <a:ext cx="1338478" cy="1048193"/>
              </a:xfrm>
              <a:prstGeom prst="arc">
                <a:avLst>
                  <a:gd name="adj1" fmla="val 16111153"/>
                  <a:gd name="adj2" fmla="val 84020"/>
                </a:avLst>
              </a:prstGeom>
              <a:grpFill/>
              <a:ln w="76200" cap="flat">
                <a:solidFill>
                  <a:srgbClr val="FF3B3B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</p:grpSp>
      </p:grpSp>
      <p:sp>
        <p:nvSpPr>
          <p:cNvPr id="13" name="Прямоугольник 12"/>
          <p:cNvSpPr/>
          <p:nvPr/>
        </p:nvSpPr>
        <p:spPr>
          <a:xfrm>
            <a:off x="936966" y="1500238"/>
            <a:ext cx="10761709" cy="5324535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r>
              <a:rPr lang="ru-RU" sz="2000" b="1" spc="-1" dirty="0">
                <a:solidFill>
                  <a:srgbClr val="FF3F3F"/>
                </a:solidFill>
                <a:latin typeface="Arial Black" panose="020B0A04020102020204" pitchFamily="34" charset="0"/>
              </a:rPr>
              <a:t>Шаг 6. </a:t>
            </a:r>
            <a:r>
              <a:rPr lang="ru-RU" sz="2000" spc="-1" dirty="0">
                <a:cs typeface="Arial" panose="020B0604020202020204" pitchFamily="34" charset="0"/>
              </a:rPr>
              <a:t>Поиск потерь, не создающих ценности </a:t>
            </a:r>
            <a:r>
              <a:rPr lang="ru-RU" sz="2000" spc="-1" dirty="0" smtClean="0">
                <a:cs typeface="Arial" panose="020B0604020202020204" pitchFamily="34" charset="0"/>
              </a:rPr>
              <a:t>– </a:t>
            </a:r>
            <a:r>
              <a:rPr lang="ru-RU" sz="2000" spc="-1" dirty="0">
                <a:cs typeface="Arial" panose="020B0604020202020204" pitchFamily="34" charset="0"/>
              </a:rPr>
              <a:t>определение «узких мест», </a:t>
            </a:r>
            <a:r>
              <a:rPr lang="ru-RU" sz="2000" spc="-1" dirty="0" smtClean="0">
                <a:cs typeface="Arial" panose="020B0604020202020204" pitchFamily="34" charset="0"/>
              </a:rPr>
              <a:t>проблем</a:t>
            </a:r>
            <a:endParaRPr lang="ru-RU" sz="2000" b="1" spc="-1" dirty="0"/>
          </a:p>
          <a:p>
            <a:r>
              <a:rPr lang="ru-RU" sz="2000" b="1" dirty="0" smtClean="0"/>
              <a:t>Пример </a:t>
            </a:r>
            <a:r>
              <a:rPr lang="ru-RU" sz="2000" b="1" dirty="0"/>
              <a:t>проблем: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небезопасные факторы окружающей среды, рабочего пространства;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очереди и ожидания;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неоптимальная логистика (лишние перемещения, запутанные маршруты);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ошибки (в расписании приема), несоответствия (размещение подразделений и кабинетов не соответствует имеющейся навигации);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значительные колебания и вариабельность в процессах или операциях;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поломки (оборудование, транспортные средства);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излишние запасы;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неравномерность загрузки персонала и оборудования;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перегрузка персонала и оборудования;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«узкие места» (места снижения пропускной способности кабинета); </a:t>
            </a:r>
          </a:p>
          <a:p>
            <a:pPr marL="639763" indent="-285750">
              <a:buClr>
                <a:srgbClr val="FF3B3B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отсутствие или несоблюдение требований стандартов, регламентов, инструкций и порядков. </a:t>
            </a:r>
          </a:p>
          <a:p>
            <a:r>
              <a:rPr lang="ru-RU" sz="2000" dirty="0" smtClean="0"/>
              <a:t>В </a:t>
            </a:r>
            <a:r>
              <a:rPr lang="ru-RU" sz="2000" dirty="0"/>
              <a:t>дальнейшем - </a:t>
            </a:r>
            <a:r>
              <a:rPr lang="ru-RU" sz="2000" b="1" dirty="0"/>
              <a:t>проанализировать причины </a:t>
            </a:r>
            <a:r>
              <a:rPr lang="ru-RU" sz="2000" dirty="0"/>
              <a:t>появления </a:t>
            </a:r>
            <a:r>
              <a:rPr lang="ru-RU" sz="2000" b="1" dirty="0"/>
              <a:t>проблем</a:t>
            </a:r>
            <a:r>
              <a:rPr lang="ru-RU" sz="2000" dirty="0"/>
              <a:t>, чтобы </a:t>
            </a:r>
            <a:r>
              <a:rPr lang="ru-RU" sz="2000" b="1" dirty="0"/>
              <a:t>выбрать </a:t>
            </a:r>
            <a:r>
              <a:rPr lang="ru-RU" sz="2000" dirty="0"/>
              <a:t>наиболее </a:t>
            </a:r>
            <a:r>
              <a:rPr lang="ru-RU" sz="2000" b="1" dirty="0"/>
              <a:t>эффективный метод устранения </a:t>
            </a:r>
            <a:r>
              <a:rPr lang="ru-RU" sz="2000" dirty="0"/>
              <a:t>этих причин</a:t>
            </a:r>
          </a:p>
        </p:txBody>
      </p:sp>
    </p:spTree>
    <p:extLst>
      <p:ext uri="{BB962C8B-B14F-4D97-AF65-F5344CB8AC3E}">
        <p14:creationId xmlns:p14="http://schemas.microsoft.com/office/powerpoint/2010/main" val="16771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8372" y="101927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ПЕРВЫЙ ЭТАП. ШАГИ ПОСТРОЕНИЯ КАРТЫ ТЕКУЩЕГО СОСТОЯНИЯ ПСЦ </a:t>
            </a:r>
            <a:endParaRPr lang="ru-RU" sz="1600" spc="-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371147" y="3457981"/>
            <a:ext cx="1264181" cy="1108222"/>
            <a:chOff x="-1047177" y="2802295"/>
            <a:chExt cx="2082536" cy="148050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-1047177" y="2802295"/>
              <a:ext cx="2082536" cy="142661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000106" y="2864273"/>
              <a:ext cx="1993464" cy="1418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Кабинеты ВОП </a:t>
              </a:r>
            </a:p>
            <a:p>
              <a:pPr algn="ctr"/>
              <a:r>
                <a:rPr lang="ru-RU" sz="900" b="1" spc="-1" dirty="0" smtClean="0"/>
                <a:t>Врач </a:t>
              </a:r>
            </a:p>
            <a:p>
              <a:pPr algn="ctr"/>
              <a:r>
                <a:rPr lang="ru-RU" sz="900" b="1" spc="-1" dirty="0" smtClean="0"/>
                <a:t>Осмотр пациента </a:t>
              </a:r>
            </a:p>
            <a:p>
              <a:pPr algn="ctr"/>
              <a:r>
                <a:rPr lang="ru-RU" sz="900" b="1" spc="-1" dirty="0" smtClean="0"/>
                <a:t>Выдача назначений</a:t>
              </a:r>
              <a:endParaRPr lang="en-US" sz="900" b="1" spc="-1" dirty="0" smtClean="0"/>
            </a:p>
            <a:p>
              <a:pPr algn="ctr"/>
              <a:endParaRPr lang="en-US" sz="800" b="1" spc="-1" dirty="0" smtClean="0"/>
            </a:p>
            <a:p>
              <a:pPr algn="ctr"/>
              <a:r>
                <a:rPr lang="en-US" sz="800" b="1" spc="-1" dirty="0" smtClean="0"/>
                <a:t>420-</a:t>
              </a:r>
              <a:r>
                <a:rPr lang="ru-RU" sz="800" b="1" spc="-1" dirty="0"/>
                <a:t>6</a:t>
              </a:r>
              <a:r>
                <a:rPr lang="en-US" sz="800" b="1" spc="-1" dirty="0" smtClean="0"/>
                <a:t>00’’</a:t>
              </a:r>
              <a:endParaRPr lang="ru-RU" sz="800" b="1" spc="-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411164" y="3457983"/>
            <a:ext cx="1285036" cy="1220080"/>
            <a:chOff x="6785034" y="3209429"/>
            <a:chExt cx="1387416" cy="122008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785034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785034" y="3259958"/>
              <a:ext cx="1387416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 выписки</a:t>
              </a:r>
            </a:p>
            <a:p>
              <a:pPr algn="ctr"/>
              <a:r>
                <a:rPr lang="ru-RU" sz="900" b="1" spc="-1" dirty="0" smtClean="0"/>
                <a:t>ЛС</a:t>
              </a:r>
            </a:p>
            <a:p>
              <a:pPr algn="ctr"/>
              <a:r>
                <a:rPr lang="ru-RU" sz="900" b="1" spc="-1" dirty="0" smtClean="0"/>
                <a:t>Медицинская сестра</a:t>
              </a:r>
            </a:p>
            <a:p>
              <a:pPr algn="ctr"/>
              <a:r>
                <a:rPr lang="ru-RU" sz="900" b="1" spc="-1" dirty="0" smtClean="0"/>
                <a:t>Выписка ЛС</a:t>
              </a:r>
              <a:endParaRPr lang="en-US" sz="900" b="1" spc="-1" dirty="0" smtClean="0"/>
            </a:p>
            <a:p>
              <a:pPr algn="ctr"/>
              <a:endParaRPr lang="en-US" sz="800" b="1" dirty="0"/>
            </a:p>
            <a:p>
              <a:pPr algn="ctr"/>
              <a:r>
                <a:rPr lang="en-US" sz="800" b="1" dirty="0" smtClean="0"/>
                <a:t>300-360</a:t>
              </a:r>
              <a:r>
                <a:rPr lang="en-US" sz="800" b="1" dirty="0"/>
                <a:t>’’</a:t>
              </a:r>
              <a:endParaRPr lang="ru-RU" sz="800" b="1" dirty="0"/>
            </a:p>
            <a:p>
              <a:pPr algn="ctr"/>
              <a:endParaRPr lang="ru-RU" sz="900" b="1" spc="-1" dirty="0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686786" y="3457983"/>
            <a:ext cx="1257301" cy="1168318"/>
            <a:chOff x="6785034" y="3209429"/>
            <a:chExt cx="1387417" cy="116831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6785035" y="3209429"/>
              <a:ext cx="1387416" cy="106787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785034" y="3315918"/>
              <a:ext cx="1387416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Кабинет ВОП</a:t>
              </a:r>
            </a:p>
            <a:p>
              <a:pPr algn="ctr"/>
              <a:r>
                <a:rPr lang="ru-RU" sz="900" b="1" spc="-1" dirty="0" smtClean="0"/>
                <a:t>Врач подписывает рецепт</a:t>
              </a:r>
              <a:endParaRPr lang="en-US" sz="900" b="1" spc="-1" dirty="0" smtClean="0"/>
            </a:p>
            <a:p>
              <a:pPr algn="ctr"/>
              <a:endParaRPr lang="en-US" sz="900" b="1" spc="-1" dirty="0"/>
            </a:p>
            <a:p>
              <a:pPr algn="ctr"/>
              <a:r>
                <a:rPr lang="en-US" sz="800" b="1" spc="-1" dirty="0" smtClean="0"/>
                <a:t>20-70’’</a:t>
              </a:r>
              <a:endParaRPr lang="ru-RU" sz="800" b="1" spc="-1" dirty="0"/>
            </a:p>
            <a:p>
              <a:pPr algn="ctr"/>
              <a:endParaRPr lang="ru-RU" sz="900" b="1" spc="-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470048" y="2812594"/>
            <a:ext cx="1270122" cy="1262768"/>
            <a:chOff x="-1047179" y="2763171"/>
            <a:chExt cx="2082538" cy="168697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-1047177" y="2763171"/>
              <a:ext cx="2082536" cy="167522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-1047179" y="2826028"/>
              <a:ext cx="2082538" cy="1624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Окно 1</a:t>
              </a:r>
            </a:p>
            <a:p>
              <a:pPr algn="ctr"/>
              <a:r>
                <a:rPr lang="ru-RU" sz="9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900" b="1" spc="-1" dirty="0" smtClean="0"/>
                <a:t>Подбирает мед. Карту</a:t>
              </a:r>
              <a:endParaRPr lang="en-US" sz="900" b="1" spc="-1" dirty="0" smtClean="0"/>
            </a:p>
            <a:p>
              <a:pPr algn="ctr"/>
              <a:endParaRPr lang="en-US" sz="900" b="1" spc="-1" dirty="0"/>
            </a:p>
            <a:p>
              <a:pPr algn="ctr"/>
              <a:r>
                <a:rPr lang="en-US" sz="800" b="1" spc="-1" dirty="0" smtClean="0"/>
                <a:t>300-500’’</a:t>
              </a:r>
              <a:endParaRPr lang="en-US" sz="800" b="1" spc="-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470048" y="4427198"/>
            <a:ext cx="1270122" cy="1366573"/>
            <a:chOff x="-1047179" y="2824060"/>
            <a:chExt cx="2082538" cy="182564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1047177" y="2824060"/>
              <a:ext cx="2082536" cy="16143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-1047179" y="2861121"/>
              <a:ext cx="2082538" cy="178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Окно 1</a:t>
              </a:r>
            </a:p>
            <a:p>
              <a:pPr algn="ctr"/>
              <a:r>
                <a:rPr lang="ru-RU" sz="900" b="1" spc="-1" dirty="0" smtClean="0"/>
                <a:t>Регистратор уточняет причину обращения</a:t>
              </a:r>
            </a:p>
            <a:p>
              <a:pPr algn="ctr"/>
              <a:r>
                <a:rPr lang="ru-RU" sz="900" b="1" spc="-1" dirty="0" smtClean="0"/>
                <a:t>Подбирает мед. Карту</a:t>
              </a:r>
              <a:endParaRPr lang="en-US" sz="1000" b="1" spc="-1" dirty="0"/>
            </a:p>
            <a:p>
              <a:pPr algn="ctr"/>
              <a:endParaRPr lang="en-US" sz="800" b="1" spc="-1" dirty="0" smtClean="0"/>
            </a:p>
            <a:p>
              <a:pPr algn="ctr"/>
              <a:r>
                <a:rPr lang="en-US" sz="800" b="1" spc="-1" dirty="0" smtClean="0"/>
                <a:t>320-5</a:t>
              </a:r>
              <a:r>
                <a:rPr lang="ru-RU" sz="800" b="1" spc="-1" dirty="0" smtClean="0"/>
                <a:t>0</a:t>
              </a:r>
              <a:r>
                <a:rPr lang="en-US" sz="800" b="1" spc="-1" dirty="0" smtClean="0"/>
                <a:t>0</a:t>
              </a:r>
              <a:r>
                <a:rPr lang="en-US" sz="800" b="1" spc="-1" dirty="0"/>
                <a:t>’’</a:t>
              </a:r>
              <a:endParaRPr lang="ru-RU" sz="800" b="1" spc="-1" dirty="0"/>
            </a:p>
            <a:p>
              <a:pPr algn="ctr"/>
              <a:endParaRPr lang="en-US" sz="900" b="1" spc="-1" dirty="0" smtClean="0"/>
            </a:p>
          </p:txBody>
        </p:sp>
      </p:grpSp>
      <p:sp>
        <p:nvSpPr>
          <p:cNvPr id="23" name="Равнобедренный треугольник 22"/>
          <p:cNvSpPr/>
          <p:nvPr/>
        </p:nvSpPr>
        <p:spPr>
          <a:xfrm>
            <a:off x="2366838" y="3733041"/>
            <a:ext cx="42244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366838" y="5354577"/>
            <a:ext cx="402089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267663" y="4241537"/>
            <a:ext cx="395584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99105" y="4241537"/>
            <a:ext cx="396831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8460859" y="4241537"/>
            <a:ext cx="430398" cy="397280"/>
          </a:xfrm>
          <a:prstGeom prst="triangl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Группа 27"/>
          <p:cNvGrpSpPr/>
          <p:nvPr/>
        </p:nvGrpSpPr>
        <p:grpSpPr>
          <a:xfrm>
            <a:off x="790797" y="3457983"/>
            <a:ext cx="994930" cy="914207"/>
            <a:chOff x="-1047178" y="3007589"/>
            <a:chExt cx="1329158" cy="122131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1" name="Группа 30"/>
              <p:cNvGrpSpPr/>
              <p:nvPr/>
            </p:nvGrpSpPr>
            <p:grpSpPr>
              <a:xfrm>
                <a:off x="444500" y="1939831"/>
                <a:ext cx="1485898" cy="429621"/>
                <a:chOff x="444500" y="1939831"/>
                <a:chExt cx="1485898" cy="429621"/>
              </a:xfrm>
              <a:grpFill/>
            </p:grpSpPr>
            <p:sp>
              <p:nvSpPr>
                <p:cNvPr id="33" name="Равнобедренный треугольник 32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Равнобедренный треугольник 33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Равнобедренный треугольник 34"/>
                <p:cNvSpPr/>
                <p:nvPr/>
              </p:nvSpPr>
              <p:spPr>
                <a:xfrm>
                  <a:off x="1435100" y="1939831"/>
                  <a:ext cx="495298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2" name="Прямоугольник 31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" name="Прямоугольник 29"/>
            <p:cNvSpPr/>
            <p:nvPr/>
          </p:nvSpPr>
          <p:spPr>
            <a:xfrm>
              <a:off x="-1047178" y="3530212"/>
              <a:ext cx="1329157" cy="493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Вход в поликлинику</a:t>
              </a:r>
              <a:endParaRPr lang="ru-RU" sz="900" b="1" spc="-1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498570" y="3611653"/>
            <a:ext cx="994930" cy="914207"/>
            <a:chOff x="-1047178" y="3007589"/>
            <a:chExt cx="1329158" cy="1221318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-1047178" y="3007589"/>
              <a:ext cx="1329158" cy="1221318"/>
              <a:chOff x="444500" y="1939831"/>
              <a:chExt cx="1485900" cy="1365343"/>
            </a:xfrm>
            <a:solidFill>
              <a:srgbClr val="FFC000"/>
            </a:solidFill>
          </p:grpSpPr>
          <p:grpSp>
            <p:nvGrpSpPr>
              <p:cNvPr id="39" name="Группа 38"/>
              <p:cNvGrpSpPr/>
              <p:nvPr/>
            </p:nvGrpSpPr>
            <p:grpSpPr>
              <a:xfrm>
                <a:off x="444500" y="1939831"/>
                <a:ext cx="1485900" cy="429621"/>
                <a:chOff x="444500" y="1939831"/>
                <a:chExt cx="1485900" cy="429621"/>
              </a:xfrm>
              <a:grpFill/>
            </p:grpSpPr>
            <p:sp>
              <p:nvSpPr>
                <p:cNvPr id="41" name="Равнобедренный треугольник 40"/>
                <p:cNvSpPr/>
                <p:nvPr/>
              </p:nvSpPr>
              <p:spPr>
                <a:xfrm>
                  <a:off x="4445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Равнобедренный треугольник 41"/>
                <p:cNvSpPr/>
                <p:nvPr/>
              </p:nvSpPr>
              <p:spPr>
                <a:xfrm>
                  <a:off x="9398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Равнобедренный треугольник 42"/>
                <p:cNvSpPr/>
                <p:nvPr/>
              </p:nvSpPr>
              <p:spPr>
                <a:xfrm>
                  <a:off x="1435100" y="1939831"/>
                  <a:ext cx="495300" cy="4296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444500" y="2369451"/>
                <a:ext cx="1485900" cy="9357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8" name="Прямоугольник 37"/>
            <p:cNvSpPr/>
            <p:nvPr/>
          </p:nvSpPr>
          <p:spPr>
            <a:xfrm>
              <a:off x="-1047178" y="3530212"/>
              <a:ext cx="1329157" cy="493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0" b="1" spc="-1" dirty="0" smtClean="0"/>
                <a:t>Выход из поликлиники</a:t>
              </a:r>
              <a:endParaRPr lang="ru-RU" sz="900" b="1" spc="-1" dirty="0"/>
            </a:p>
          </p:txBody>
        </p:sp>
      </p:grpSp>
      <p:cxnSp>
        <p:nvCxnSpPr>
          <p:cNvPr id="44" name="Прямая со стрелкой 43"/>
          <p:cNvCxnSpPr>
            <a:stCxn id="32" idx="3"/>
          </p:cNvCxnSpPr>
          <p:nvPr/>
        </p:nvCxnSpPr>
        <p:spPr>
          <a:xfrm flipV="1">
            <a:off x="1785727" y="3457983"/>
            <a:ext cx="684321" cy="600936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32" idx="3"/>
          </p:cNvCxnSpPr>
          <p:nvPr/>
        </p:nvCxnSpPr>
        <p:spPr>
          <a:xfrm>
            <a:off x="1785727" y="4058919"/>
            <a:ext cx="603905" cy="143791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8" idx="3"/>
            <a:endCxn id="9" idx="1"/>
          </p:cNvCxnSpPr>
          <p:nvPr/>
        </p:nvCxnSpPr>
        <p:spPr>
          <a:xfrm>
            <a:off x="3740170" y="3439582"/>
            <a:ext cx="630977" cy="55233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endCxn id="9" idx="1"/>
          </p:cNvCxnSpPr>
          <p:nvPr/>
        </p:nvCxnSpPr>
        <p:spPr>
          <a:xfrm flipV="1">
            <a:off x="3740170" y="3991920"/>
            <a:ext cx="630977" cy="793709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5635328" y="4125299"/>
            <a:ext cx="73054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740501" y="4125299"/>
            <a:ext cx="889297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9944086" y="4125299"/>
            <a:ext cx="44464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2253501" y="2726415"/>
            <a:ext cx="1693034" cy="3338285"/>
          </a:xfrm>
          <a:prstGeom prst="rect">
            <a:avLst/>
          </a:prstGeom>
          <a:noFill/>
          <a:ln w="952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203720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280868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542622" y="3105546"/>
            <a:ext cx="1545627" cy="199453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479106" y="2295528"/>
            <a:ext cx="10695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spc="-1" dirty="0" smtClean="0"/>
              <a:t>Регистратура</a:t>
            </a:r>
          </a:p>
          <a:p>
            <a:pPr algn="ctr"/>
            <a:r>
              <a:rPr lang="ru-RU" sz="1050" spc="-1" dirty="0" smtClean="0"/>
              <a:t>1 этаж</a:t>
            </a:r>
            <a:endParaRPr lang="ru-RU" sz="1050" spc="-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4134313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199105" y="2854419"/>
            <a:ext cx="170915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2 этаж</a:t>
            </a:r>
            <a:endParaRPr lang="ru-RU" sz="1050" spc="-1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460859" y="2690048"/>
            <a:ext cx="170915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spc="-1" dirty="0" smtClean="0"/>
              <a:t>Терапевтическое отделение 3 этаж</a:t>
            </a:r>
            <a:endParaRPr lang="ru-RU" sz="1050" spc="-1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2368140" y="5550325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2368140" y="3937093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7-10</a:t>
            </a:r>
            <a:endParaRPr lang="ru-RU" sz="800" b="1" spc="-1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4238819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5-6</a:t>
            </a:r>
            <a:endParaRPr lang="ru-RU" sz="800" b="1" spc="-1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6179027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3-5</a:t>
            </a:r>
            <a:endParaRPr lang="ru-RU" sz="800" b="1" spc="-1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8458768" y="4447558"/>
            <a:ext cx="4369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1-2</a:t>
            </a:r>
            <a:endParaRPr lang="ru-RU" sz="800" b="1" spc="-1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2191889" y="4187524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5" name="Прямоугольник 64"/>
          <p:cNvSpPr/>
          <p:nvPr/>
        </p:nvSpPr>
        <p:spPr>
          <a:xfrm>
            <a:off x="2191889" y="5796006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2500-3500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4108533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spc="-1" dirty="0" smtClean="0"/>
              <a:t>2</a:t>
            </a:r>
            <a:r>
              <a:rPr lang="en-US" sz="800" b="1" spc="-1" dirty="0" smtClean="0"/>
              <a:t>8</a:t>
            </a:r>
            <a:r>
              <a:rPr lang="ru-RU" sz="800" b="1" spc="-1" dirty="0" smtClean="0"/>
              <a:t>00-3500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7" name="Прямоугольник 66"/>
          <p:cNvSpPr/>
          <p:nvPr/>
        </p:nvSpPr>
        <p:spPr>
          <a:xfrm>
            <a:off x="6003224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1000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8289889" y="4677907"/>
            <a:ext cx="7723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b="1" spc="-1" dirty="0" smtClean="0"/>
              <a:t>600</a:t>
            </a:r>
            <a:r>
              <a:rPr lang="ru-RU" sz="800" b="1" spc="-1" dirty="0" smtClean="0"/>
              <a:t>-</a:t>
            </a:r>
            <a:r>
              <a:rPr lang="en-US" sz="800" b="1" spc="-1" dirty="0" smtClean="0"/>
              <a:t>12</a:t>
            </a:r>
            <a:r>
              <a:rPr lang="ru-RU" sz="800" b="1" spc="-1" dirty="0" smtClean="0"/>
              <a:t>00</a:t>
            </a:r>
            <a:r>
              <a:rPr lang="en-US" sz="800" b="1" spc="-1" dirty="0" smtClean="0"/>
              <a:t>’’</a:t>
            </a:r>
            <a:endParaRPr lang="ru-RU" sz="800" b="1" spc="-1" dirty="0"/>
          </a:p>
        </p:txBody>
      </p:sp>
      <p:sp>
        <p:nvSpPr>
          <p:cNvPr id="69" name="Прямоугольник 68"/>
          <p:cNvSpPr/>
          <p:nvPr/>
        </p:nvSpPr>
        <p:spPr>
          <a:xfrm rot="4040735">
            <a:off x="1801816" y="463273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0" name="Прямоугольник 69"/>
          <p:cNvSpPr/>
          <p:nvPr/>
        </p:nvSpPr>
        <p:spPr>
          <a:xfrm rot="4084409">
            <a:off x="1627377" y="471108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8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1" name="Прямоугольник 70"/>
          <p:cNvSpPr/>
          <p:nvPr/>
        </p:nvSpPr>
        <p:spPr>
          <a:xfrm rot="19105763">
            <a:off x="1670410" y="3561419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spc="-1" dirty="0" smtClean="0"/>
              <a:t>10’’</a:t>
            </a:r>
            <a:endParaRPr lang="ru-RU" sz="900" b="1" spc="-1" dirty="0"/>
          </a:p>
        </p:txBody>
      </p:sp>
      <p:sp>
        <p:nvSpPr>
          <p:cNvPr id="72" name="Прямоугольник 71"/>
          <p:cNvSpPr/>
          <p:nvPr/>
        </p:nvSpPr>
        <p:spPr>
          <a:xfrm rot="19073255">
            <a:off x="1788275" y="372007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</a:t>
            </a:r>
            <a:r>
              <a:rPr lang="en-US" sz="900" b="1" spc="-1" dirty="0" smtClean="0"/>
              <a:t> </a:t>
            </a:r>
            <a:r>
              <a:rPr lang="ru-RU" sz="900" b="1" spc="-1" dirty="0" smtClean="0"/>
              <a:t>м</a:t>
            </a:r>
            <a:endParaRPr lang="ru-RU" sz="900" b="1" spc="-1" dirty="0"/>
          </a:p>
        </p:txBody>
      </p:sp>
      <p:sp>
        <p:nvSpPr>
          <p:cNvPr id="73" name="Прямоугольник 72"/>
          <p:cNvSpPr/>
          <p:nvPr/>
        </p:nvSpPr>
        <p:spPr>
          <a:xfrm rot="18521513">
            <a:off x="3614446" y="419665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91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4" name="Прямоугольник 73"/>
          <p:cNvSpPr/>
          <p:nvPr/>
        </p:nvSpPr>
        <p:spPr>
          <a:xfrm rot="2495778">
            <a:off x="3713939" y="3522631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90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5" name="Прямоугольник 74"/>
          <p:cNvSpPr/>
          <p:nvPr/>
        </p:nvSpPr>
        <p:spPr>
          <a:xfrm rot="2495778">
            <a:off x="3591429" y="3678897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29 м</a:t>
            </a:r>
            <a:endParaRPr lang="ru-RU" sz="900" b="1" spc="-1" dirty="0"/>
          </a:p>
        </p:txBody>
      </p:sp>
      <p:sp>
        <p:nvSpPr>
          <p:cNvPr id="76" name="Прямоугольник 75"/>
          <p:cNvSpPr/>
          <p:nvPr/>
        </p:nvSpPr>
        <p:spPr>
          <a:xfrm rot="18521513">
            <a:off x="3735444" y="4332382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30 м</a:t>
            </a:r>
            <a:endParaRPr lang="ru-RU" sz="900" b="1" spc="-1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5609832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5609832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7798980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75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0" name="Прямоугольник 79"/>
          <p:cNvSpPr/>
          <p:nvPr/>
        </p:nvSpPr>
        <p:spPr>
          <a:xfrm>
            <a:off x="7798980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48 м</a:t>
            </a:r>
            <a:endParaRPr lang="ru-RU" sz="900" b="1" spc="-1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9831041" y="3918438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70</a:t>
            </a:r>
            <a:r>
              <a:rPr lang="en-US" sz="900" b="1" spc="-1" dirty="0" smtClean="0"/>
              <a:t>’’</a:t>
            </a:r>
            <a:endParaRPr lang="ru-RU" sz="900" b="1" spc="-1" dirty="0"/>
          </a:p>
        </p:txBody>
      </p:sp>
      <p:sp>
        <p:nvSpPr>
          <p:cNvPr id="82" name="Прямоугольник 81"/>
          <p:cNvSpPr/>
          <p:nvPr/>
        </p:nvSpPr>
        <p:spPr>
          <a:xfrm>
            <a:off x="9831041" y="4121336"/>
            <a:ext cx="7723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spc="-1" dirty="0" smtClean="0"/>
              <a:t>36 м</a:t>
            </a:r>
            <a:endParaRPr lang="ru-RU" sz="900" b="1" spc="-1" dirty="0"/>
          </a:p>
        </p:txBody>
      </p:sp>
      <p:sp>
        <p:nvSpPr>
          <p:cNvPr id="83" name="CustomShape 4"/>
          <p:cNvSpPr/>
          <p:nvPr/>
        </p:nvSpPr>
        <p:spPr>
          <a:xfrm>
            <a:off x="9275421" y="5262959"/>
            <a:ext cx="2218078" cy="891564"/>
          </a:xfrm>
          <a:prstGeom prst="bracketPair">
            <a:avLst>
              <a:gd name="adj" fmla="val 15019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1400" b="1" dirty="0" smtClean="0">
                <a:latin typeface="Arial Black" panose="020B0A04020102020204" pitchFamily="34" charset="0"/>
              </a:rPr>
              <a:t>ВПП </a:t>
            </a:r>
            <a:r>
              <a:rPr lang="en-US" sz="1400" b="1" dirty="0" smtClean="0">
                <a:latin typeface="Arial Black" panose="020B0A04020102020204" pitchFamily="34" charset="0"/>
              </a:rPr>
              <a:t>min = 8260’’</a:t>
            </a:r>
          </a:p>
          <a:p>
            <a:pPr marL="108000"/>
            <a:r>
              <a:rPr lang="ru-RU" sz="1200" b="1" dirty="0">
                <a:latin typeface="Arial Black" panose="020B0A04020102020204" pitchFamily="34" charset="0"/>
              </a:rPr>
              <a:t>ВПП </a:t>
            </a:r>
            <a:r>
              <a:rPr lang="en-US" sz="1200" b="1" dirty="0" smtClean="0">
                <a:latin typeface="Arial Black" panose="020B0A04020102020204" pitchFamily="34" charset="0"/>
              </a:rPr>
              <a:t>max </a:t>
            </a:r>
            <a:r>
              <a:rPr lang="en-US" sz="1200" b="1" dirty="0">
                <a:latin typeface="Arial Black" panose="020B0A04020102020204" pitchFamily="34" charset="0"/>
              </a:rPr>
              <a:t>= </a:t>
            </a:r>
            <a:r>
              <a:rPr lang="en-US" sz="1200" b="1" dirty="0" smtClean="0">
                <a:latin typeface="Arial Black" panose="020B0A04020102020204" pitchFamily="34" charset="0"/>
              </a:rPr>
              <a:t>11251’’</a:t>
            </a:r>
            <a:endParaRPr lang="ru-RU" sz="1300" dirty="0"/>
          </a:p>
        </p:txBody>
      </p:sp>
      <p:sp>
        <p:nvSpPr>
          <p:cNvPr id="84" name="CustomShape 4"/>
          <p:cNvSpPr/>
          <p:nvPr/>
        </p:nvSpPr>
        <p:spPr>
          <a:xfrm>
            <a:off x="8066098" y="1516280"/>
            <a:ext cx="3954452" cy="994691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6. </a:t>
            </a:r>
            <a:r>
              <a:rPr lang="ru-RU" sz="1600" dirty="0"/>
              <a:t>Поиск потерь, не создающих ценности - определение «узких мест», проблем. 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3456687" y="1513223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(текущее состояние)</a:t>
            </a:r>
            <a:endParaRPr lang="ru-RU" sz="1600" b="1" spc="-1" dirty="0"/>
          </a:p>
        </p:txBody>
      </p:sp>
      <p:sp>
        <p:nvSpPr>
          <p:cNvPr id="8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7" name="Прямоугольник с двумя скругленными соседними углами 106"/>
          <p:cNvSpPr/>
          <p:nvPr/>
        </p:nvSpPr>
        <p:spPr>
          <a:xfrm flipH="1">
            <a:off x="4203718" y="5335284"/>
            <a:ext cx="4790875" cy="1524335"/>
          </a:xfrm>
          <a:prstGeom prst="round2SameRect">
            <a:avLst/>
          </a:prstGeom>
          <a:solidFill>
            <a:srgbClr val="FFCDC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4" name="Прямоугольник 223"/>
          <p:cNvSpPr/>
          <p:nvPr/>
        </p:nvSpPr>
        <p:spPr>
          <a:xfrm>
            <a:off x="4267304" y="5397398"/>
            <a:ext cx="44669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900" indent="-342900">
              <a:buFont typeface="+mj-lt"/>
              <a:buAutoNum type="arabicPeriod"/>
            </a:pPr>
            <a:r>
              <a:rPr lang="ru-RU" sz="1400" b="1" dirty="0" smtClean="0"/>
              <a:t>Длительное ожидание у регистратуры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Длительное ожидание у кабинета врача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Длительное ожидание перед кабинетом выписки ЛС</a:t>
            </a:r>
          </a:p>
          <a:p>
            <a:pPr marL="450900" indent="-342900">
              <a:buAutoNum type="arabicPeriod"/>
            </a:pPr>
            <a:r>
              <a:rPr lang="ru-RU" sz="1400" b="1" dirty="0" smtClean="0"/>
              <a:t>Отсутствие оперативной информации об остатках ЛС</a:t>
            </a:r>
            <a:endParaRPr lang="ru-RU" sz="1400" b="1" dirty="0"/>
          </a:p>
        </p:txBody>
      </p:sp>
      <p:sp>
        <p:nvSpPr>
          <p:cNvPr id="2" name="Пятно 2 1"/>
          <p:cNvSpPr/>
          <p:nvPr/>
        </p:nvSpPr>
        <p:spPr>
          <a:xfrm>
            <a:off x="1979948" y="2892812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6" name="Пятно 2 105"/>
          <p:cNvSpPr/>
          <p:nvPr/>
        </p:nvSpPr>
        <p:spPr>
          <a:xfrm>
            <a:off x="2035081" y="4836957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8" name="Пятно 2 107"/>
          <p:cNvSpPr/>
          <p:nvPr/>
        </p:nvSpPr>
        <p:spPr>
          <a:xfrm>
            <a:off x="4156056" y="3144098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2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09" name="Пятно 2 108"/>
          <p:cNvSpPr/>
          <p:nvPr/>
        </p:nvSpPr>
        <p:spPr>
          <a:xfrm>
            <a:off x="6607954" y="2998648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0" name="Пятно 2 109"/>
          <p:cNvSpPr/>
          <p:nvPr/>
        </p:nvSpPr>
        <p:spPr>
          <a:xfrm>
            <a:off x="5986991" y="3234989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1" name="Пятно 2 110"/>
          <p:cNvSpPr/>
          <p:nvPr/>
        </p:nvSpPr>
        <p:spPr>
          <a:xfrm>
            <a:off x="8369726" y="3321751"/>
            <a:ext cx="644431" cy="534378"/>
          </a:xfrm>
          <a:prstGeom prst="irregularSeal2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700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999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5526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1410" y="1075726"/>
            <a:ext cx="9758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 smtClean="0">
                <a:solidFill>
                  <a:schemeClr val="bg1"/>
                </a:solidFill>
                <a:latin typeface="+mj-lt"/>
              </a:rPr>
              <a:t>ВТОРОЙ ЭТАП. ПОСТРОЕНИЕ КАРТЫ ЦЕЛЕВОГО СОСТОЯНИЯ </a:t>
            </a:r>
            <a:endParaRPr lang="ru-RU" sz="24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00" y="1694482"/>
            <a:ext cx="113985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На карте целевого потока:</a:t>
            </a:r>
          </a:p>
          <a:p>
            <a:pPr marL="457200" indent="-285750"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 smtClean="0"/>
              <a:t>отсутствуют </a:t>
            </a:r>
            <a:r>
              <a:rPr lang="ru-RU" dirty="0"/>
              <a:t>основные потери и решены главные выявленные проблемы, </a:t>
            </a:r>
            <a:endParaRPr lang="ru-RU" dirty="0" smtClean="0"/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 smtClean="0"/>
              <a:t>могут </a:t>
            </a:r>
            <a:r>
              <a:rPr lang="ru-RU" dirty="0"/>
              <a:t>присутствовать этапы незначимой работы и потери, без которых в данный момент не </a:t>
            </a:r>
            <a:r>
              <a:rPr lang="ru-RU" dirty="0" smtClean="0"/>
              <a:t>обойтись</a:t>
            </a:r>
          </a:p>
          <a:p>
            <a:r>
              <a:rPr lang="ru-RU" b="1" spc="-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</a:t>
            </a:r>
            <a:r>
              <a:rPr lang="ru-RU" b="1" spc="-1" dirty="0">
                <a:solidFill>
                  <a:srgbClr val="00B050"/>
                </a:solidFill>
                <a:latin typeface="Arial Black" panose="020B0A04020102020204" pitchFamily="34" charset="0"/>
              </a:rPr>
              <a:t>этапе составления карты целевого ПСЦ задать следующие вопросы: </a:t>
            </a:r>
          </a:p>
          <a:p>
            <a:pPr marL="457200" indent="-285750"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операции могут быть объединены?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операции могут быть исключены, как не добавляющие ценность или как лишний этап обработки?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 организовать логистику пациентов и персонала?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запасы можно сократить и до какого уровня?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какова оптимальная длительность потока?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насколько полны и оптимальны инструкции/стандарты на рабочих местах, всегда ли они выполняются?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 оптимально расставить оборудование, какое оборудование должно быть модернизировано и(или) заменено?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какие процедуры должны быть изменены? </a:t>
            </a:r>
          </a:p>
          <a:p>
            <a:pPr marL="457200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dirty="0"/>
              <a:t>насколько хорошо мы понимаем требования/желания заказчиков и насколько мы руководствуемся ими при принятии управленческих решений? </a:t>
            </a:r>
          </a:p>
        </p:txBody>
      </p:sp>
    </p:spTree>
    <p:extLst>
      <p:ext uri="{BB962C8B-B14F-4D97-AF65-F5344CB8AC3E}">
        <p14:creationId xmlns:p14="http://schemas.microsoft.com/office/powerpoint/2010/main" val="35579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372300"/>
            <a:ext cx="7510349" cy="502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КАРТИРОВАНИЕ ПСЦ С АНАЛИЗОМ ТЕКУЩЕГО СОСТОЯНИЯ ПРОЦЕССОВ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8835" y="996060"/>
            <a:ext cx="7785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" dirty="0" smtClean="0"/>
              <a:t>ВТОРОЙ ЭТАП. ПОСТРОЕНИЕ КАРТЫ ЦЕЛЕВОГО СОСТОЯНИЯ </a:t>
            </a:r>
            <a:endParaRPr lang="ru-RU" sz="1600" spc="-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759297" y="2874361"/>
            <a:ext cx="7130338" cy="1646498"/>
            <a:chOff x="2759297" y="3468919"/>
            <a:chExt cx="4624559" cy="106787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4458016" y="3468919"/>
              <a:ext cx="1264181" cy="1067878"/>
              <a:chOff x="-1044644" y="2816911"/>
              <a:chExt cx="2082536" cy="1426615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-1044644" y="2816911"/>
                <a:ext cx="2082536" cy="142661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00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-1000107" y="3050204"/>
                <a:ext cx="1993464" cy="1006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Кабинеты ВОП </a:t>
                </a:r>
              </a:p>
              <a:p>
                <a:pPr algn="ctr"/>
                <a:r>
                  <a:rPr lang="ru-RU" sz="1200" b="1" spc="-1" dirty="0" smtClean="0"/>
                  <a:t>Врач </a:t>
                </a:r>
              </a:p>
              <a:p>
                <a:pPr algn="ctr"/>
                <a:r>
                  <a:rPr lang="ru-RU" sz="1200" b="1" spc="-1" dirty="0" smtClean="0"/>
                  <a:t>Осмотр пациента </a:t>
                </a:r>
              </a:p>
              <a:p>
                <a:pPr algn="ctr"/>
                <a:r>
                  <a:rPr lang="ru-RU" sz="1200" b="1" spc="-1" dirty="0" smtClean="0"/>
                  <a:t>Выдача назначений</a:t>
                </a:r>
                <a:endParaRPr lang="en-US" sz="1200" b="1" spc="-1" dirty="0" smtClean="0"/>
              </a:p>
              <a:p>
                <a:pPr algn="ctr"/>
                <a:endParaRPr lang="en-US" sz="1050" b="1" spc="-1" dirty="0" smtClean="0"/>
              </a:p>
              <a:p>
                <a:pPr algn="ctr"/>
                <a:r>
                  <a:rPr lang="en-US" sz="1100" b="1" spc="-1" dirty="0" smtClean="0"/>
                  <a:t>900’’</a:t>
                </a:r>
                <a:endParaRPr lang="ru-RU" sz="1100" b="1" spc="-1" dirty="0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2759297" y="3611650"/>
              <a:ext cx="994930" cy="914205"/>
              <a:chOff x="-1047178" y="3007589"/>
              <a:chExt cx="1329158" cy="1221318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-1047178" y="3007589"/>
                <a:ext cx="1329158" cy="1221318"/>
                <a:chOff x="444500" y="1939831"/>
                <a:chExt cx="1485900" cy="1365343"/>
              </a:xfrm>
              <a:solidFill>
                <a:srgbClr val="FFC000"/>
              </a:solidFill>
            </p:grpSpPr>
            <p:grpSp>
              <p:nvGrpSpPr>
                <p:cNvPr id="17" name="Группа 16"/>
                <p:cNvGrpSpPr/>
                <p:nvPr/>
              </p:nvGrpSpPr>
              <p:grpSpPr>
                <a:xfrm>
                  <a:off x="444500" y="1939831"/>
                  <a:ext cx="1485898" cy="429621"/>
                  <a:chOff x="444500" y="1939831"/>
                  <a:chExt cx="1485898" cy="429621"/>
                </a:xfrm>
                <a:grpFill/>
              </p:grpSpPr>
              <p:sp>
                <p:nvSpPr>
                  <p:cNvPr id="19" name="Равнобедренный треугольник 18"/>
                  <p:cNvSpPr/>
                  <p:nvPr/>
                </p:nvSpPr>
                <p:spPr>
                  <a:xfrm>
                    <a:off x="4445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0" name="Равнобедренный треугольник 19"/>
                  <p:cNvSpPr/>
                  <p:nvPr/>
                </p:nvSpPr>
                <p:spPr>
                  <a:xfrm>
                    <a:off x="9398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1" name="Равнобедренный треугольник 20"/>
                  <p:cNvSpPr/>
                  <p:nvPr/>
                </p:nvSpPr>
                <p:spPr>
                  <a:xfrm>
                    <a:off x="1435100" y="1939831"/>
                    <a:ext cx="495298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</p:grpSp>
            <p:sp>
              <p:nvSpPr>
                <p:cNvPr id="18" name="Прямоугольник 17"/>
                <p:cNvSpPr/>
                <p:nvPr/>
              </p:nvSpPr>
              <p:spPr>
                <a:xfrm>
                  <a:off x="444500" y="2369451"/>
                  <a:ext cx="1485900" cy="9357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800"/>
                </a:p>
              </p:txBody>
            </p:sp>
          </p:grpSp>
          <p:sp>
            <p:nvSpPr>
              <p:cNvPr id="16" name="Прямоугольник 15"/>
              <p:cNvSpPr/>
              <p:nvPr/>
            </p:nvSpPr>
            <p:spPr>
              <a:xfrm>
                <a:off x="-1047178" y="3530216"/>
                <a:ext cx="1329157" cy="400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Вход в поликлинику</a:t>
                </a:r>
                <a:endParaRPr lang="ru-RU" sz="1200" b="1" spc="-1" dirty="0"/>
              </a:p>
            </p:txBody>
          </p:sp>
        </p:grpSp>
        <p:grpSp>
          <p:nvGrpSpPr>
            <p:cNvPr id="22" name="Группа 21"/>
            <p:cNvGrpSpPr/>
            <p:nvPr/>
          </p:nvGrpSpPr>
          <p:grpSpPr>
            <a:xfrm>
              <a:off x="6388926" y="3611651"/>
              <a:ext cx="994930" cy="914205"/>
              <a:chOff x="-1047178" y="3007589"/>
              <a:chExt cx="1329158" cy="1221318"/>
            </a:xfrm>
          </p:grpSpPr>
          <p:grpSp>
            <p:nvGrpSpPr>
              <p:cNvPr id="23" name="Группа 22"/>
              <p:cNvGrpSpPr/>
              <p:nvPr/>
            </p:nvGrpSpPr>
            <p:grpSpPr>
              <a:xfrm>
                <a:off x="-1047178" y="3007589"/>
                <a:ext cx="1329158" cy="1221318"/>
                <a:chOff x="444500" y="1939831"/>
                <a:chExt cx="1485900" cy="1365343"/>
              </a:xfrm>
              <a:solidFill>
                <a:srgbClr val="FFC000"/>
              </a:solidFill>
            </p:grpSpPr>
            <p:grpSp>
              <p:nvGrpSpPr>
                <p:cNvPr id="25" name="Группа 24"/>
                <p:cNvGrpSpPr/>
                <p:nvPr/>
              </p:nvGrpSpPr>
              <p:grpSpPr>
                <a:xfrm>
                  <a:off x="444500" y="1939831"/>
                  <a:ext cx="1485900" cy="429621"/>
                  <a:chOff x="444500" y="1939831"/>
                  <a:chExt cx="1485900" cy="429621"/>
                </a:xfrm>
                <a:grpFill/>
              </p:grpSpPr>
              <p:sp>
                <p:nvSpPr>
                  <p:cNvPr id="27" name="Равнобедренный треугольник 26"/>
                  <p:cNvSpPr/>
                  <p:nvPr/>
                </p:nvSpPr>
                <p:spPr>
                  <a:xfrm>
                    <a:off x="4445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8" name="Равнобедренный треугольник 27"/>
                  <p:cNvSpPr/>
                  <p:nvPr/>
                </p:nvSpPr>
                <p:spPr>
                  <a:xfrm>
                    <a:off x="9398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  <p:sp>
                <p:nvSpPr>
                  <p:cNvPr id="29" name="Равнобедренный треугольник 28"/>
                  <p:cNvSpPr/>
                  <p:nvPr/>
                </p:nvSpPr>
                <p:spPr>
                  <a:xfrm>
                    <a:off x="1435100" y="1939831"/>
                    <a:ext cx="495300" cy="429621"/>
                  </a:xfrm>
                  <a:prstGeom prst="triangle">
                    <a:avLst>
                      <a:gd name="adj" fmla="val 100000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2800"/>
                  </a:p>
                </p:txBody>
              </p:sp>
            </p:grpSp>
            <p:sp>
              <p:nvSpPr>
                <p:cNvPr id="26" name="Прямоугольник 25"/>
                <p:cNvSpPr/>
                <p:nvPr/>
              </p:nvSpPr>
              <p:spPr>
                <a:xfrm>
                  <a:off x="444500" y="2369451"/>
                  <a:ext cx="1485900" cy="9357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800"/>
                </a:p>
              </p:txBody>
            </p:sp>
          </p:grpSp>
          <p:sp>
            <p:nvSpPr>
              <p:cNvPr id="24" name="Прямоугольник 23"/>
              <p:cNvSpPr/>
              <p:nvPr/>
            </p:nvSpPr>
            <p:spPr>
              <a:xfrm>
                <a:off x="-1047178" y="3530216"/>
                <a:ext cx="1329157" cy="400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spc="-1" dirty="0" smtClean="0"/>
                  <a:t>Выход из поликлиники</a:t>
                </a:r>
                <a:endParaRPr lang="ru-RU" sz="1200" b="1" spc="-1" dirty="0"/>
              </a:p>
            </p:txBody>
          </p:sp>
        </p:grpSp>
      </p:grpSp>
      <p:cxnSp>
        <p:nvCxnSpPr>
          <p:cNvPr id="30" name="Прямая со стрелкой 29"/>
          <p:cNvCxnSpPr/>
          <p:nvPr/>
        </p:nvCxnSpPr>
        <p:spPr>
          <a:xfrm>
            <a:off x="4331467" y="3889080"/>
            <a:ext cx="95490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456043" y="3634719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100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305971" y="3885117"/>
            <a:ext cx="1072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36 м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7353116" y="3889080"/>
            <a:ext cx="954908" cy="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7477692" y="3634719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100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327620" y="3885117"/>
            <a:ext cx="10724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-1" dirty="0" smtClean="0"/>
              <a:t>36 м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047122" y="4145377"/>
            <a:ext cx="662662" cy="491499"/>
            <a:chOff x="4238819" y="4227926"/>
            <a:chExt cx="570102" cy="422847"/>
          </a:xfrm>
        </p:grpSpPr>
        <p:sp>
          <p:nvSpPr>
            <p:cNvPr id="39" name="Равнобедренный треугольник 38"/>
            <p:cNvSpPr/>
            <p:nvPr/>
          </p:nvSpPr>
          <p:spPr>
            <a:xfrm>
              <a:off x="4267663" y="4227926"/>
              <a:ext cx="516088" cy="410891"/>
            </a:xfrm>
            <a:prstGeom prst="triangl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238819" y="4404552"/>
              <a:ext cx="57010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spc="-1" dirty="0" smtClean="0"/>
                <a:t>1</a:t>
              </a:r>
              <a:endParaRPr lang="ru-RU" sz="1000" b="1" spc="-1" dirty="0"/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4986469" y="4685246"/>
            <a:ext cx="7723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spc="-1" dirty="0" smtClean="0"/>
              <a:t>3</a:t>
            </a:r>
            <a:r>
              <a:rPr lang="ru-RU" sz="1100" b="1" spc="-1" dirty="0" smtClean="0"/>
              <a:t>00</a:t>
            </a:r>
            <a:r>
              <a:rPr lang="en-US" sz="1100" b="1" spc="-1" dirty="0" smtClean="0"/>
              <a:t>’’</a:t>
            </a:r>
            <a:endParaRPr lang="ru-RU" sz="1100" b="1" spc="-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4210247" y="1792533"/>
            <a:ext cx="4039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1" dirty="0" smtClean="0"/>
              <a:t>Карта процесса «Выписка льготного рецепта» (целевое состояние)</a:t>
            </a:r>
            <a:endParaRPr lang="ru-RU" sz="1600" b="1" spc="-1" dirty="0"/>
          </a:p>
        </p:txBody>
      </p:sp>
      <p:sp>
        <p:nvSpPr>
          <p:cNvPr id="70" name="CustomShape 4"/>
          <p:cNvSpPr/>
          <p:nvPr/>
        </p:nvSpPr>
        <p:spPr>
          <a:xfrm>
            <a:off x="8866952" y="4952717"/>
            <a:ext cx="1720613" cy="620483"/>
          </a:xfrm>
          <a:prstGeom prst="bracketPair">
            <a:avLst>
              <a:gd name="adj" fmla="val 15510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1400" b="1" dirty="0" smtClean="0">
                <a:latin typeface="Arial Black" panose="020B0A04020102020204" pitchFamily="34" charset="0"/>
              </a:rPr>
              <a:t>ВПП </a:t>
            </a:r>
            <a:r>
              <a:rPr lang="en-US" sz="1400" b="1" dirty="0" smtClean="0">
                <a:latin typeface="Arial Black" panose="020B0A04020102020204" pitchFamily="34" charset="0"/>
              </a:rPr>
              <a:t>= </a:t>
            </a:r>
            <a:r>
              <a:rPr lang="ru-RU" sz="1400" b="1" dirty="0" smtClean="0">
                <a:latin typeface="Arial Black" panose="020B0A04020102020204" pitchFamily="34" charset="0"/>
              </a:rPr>
              <a:t>1400</a:t>
            </a:r>
            <a:r>
              <a:rPr lang="en-US" sz="1400" b="1" dirty="0" smtClean="0">
                <a:latin typeface="Arial Black" panose="020B0A04020102020204" pitchFamily="34" charset="0"/>
              </a:rPr>
              <a:t>’’</a:t>
            </a:r>
            <a:endParaRPr lang="ru-RU" sz="1300" dirty="0"/>
          </a:p>
        </p:txBody>
      </p:sp>
      <p:sp>
        <p:nvSpPr>
          <p:cNvPr id="72" name="Прямоугольник с двумя скругленными соседними углами 71"/>
          <p:cNvSpPr/>
          <p:nvPr/>
        </p:nvSpPr>
        <p:spPr>
          <a:xfrm flipH="1">
            <a:off x="242765" y="5377130"/>
            <a:ext cx="7701083" cy="1355452"/>
          </a:xfrm>
          <a:prstGeom prst="round2SameRect">
            <a:avLst/>
          </a:prstGeom>
          <a:solidFill>
            <a:srgbClr val="B7F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554078" y="5556499"/>
            <a:ext cx="73897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Улучшенные процессы должны быть стандартизированы, чтобы в последующем не повторялись </a:t>
            </a:r>
            <a:r>
              <a:rPr lang="ru-RU" sz="2000" b="1" dirty="0" smtClean="0"/>
              <a:t>потери, </a:t>
            </a:r>
            <a:r>
              <a:rPr lang="ru-RU" sz="2000" b="1" dirty="0"/>
              <a:t>выявленные и устраненные ранее</a:t>
            </a:r>
          </a:p>
        </p:txBody>
      </p:sp>
    </p:spTree>
    <p:extLst>
      <p:ext uri="{BB962C8B-B14F-4D97-AF65-F5344CB8AC3E}">
        <p14:creationId xmlns:p14="http://schemas.microsoft.com/office/powerpoint/2010/main" val="1559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847516"/>
            <a:ext cx="10354125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3332" y="140023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412" y="938572"/>
            <a:ext cx="6891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 </a:t>
            </a:r>
            <a:endParaRPr lang="ru-RU" sz="24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8700" y="1836740"/>
            <a:ext cx="8725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Методы для поиска коренных причин: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04" y="1836740"/>
            <a:ext cx="4554946" cy="4636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914" y="2451318"/>
            <a:ext cx="840765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 smtClean="0"/>
              <a:t>метод </a:t>
            </a:r>
            <a:r>
              <a:rPr lang="ru-RU" sz="2800" dirty="0"/>
              <a:t>5 «Почему?»;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вопросная техника 5W1H (метод Киплинга);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диаграмма Исикавы;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диаграмма взаимосвязей; </a:t>
            </a:r>
          </a:p>
          <a:p>
            <a:pPr marL="639763" indent="-2857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800" dirty="0"/>
              <a:t>пирамида </a:t>
            </a:r>
            <a:r>
              <a:rPr lang="ru-RU" sz="2800" dirty="0" smtClean="0"/>
              <a:t>проблем.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48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35</a:t>
            </a:fld>
            <a:endParaRPr lang="ru-RU" sz="2000" b="0" strike="noStrike" spc="-1" dirty="0">
              <a:latin typeface="Times New Roman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096000" y="1262235"/>
            <a:ext cx="4826978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Shape 2"/>
          <p:cNvSpPr txBox="1"/>
          <p:nvPr/>
        </p:nvSpPr>
        <p:spPr>
          <a:xfrm>
            <a:off x="6290310" y="1406236"/>
            <a:ext cx="4392037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проблем и работа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ними. Метод 5 «Почему?»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135528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рямоугольник 2"/>
          <p:cNvSpPr/>
          <p:nvPr/>
        </p:nvSpPr>
        <p:spPr>
          <a:xfrm>
            <a:off x="6344597" y="2039477"/>
            <a:ext cx="5687569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1. </a:t>
            </a:r>
            <a:r>
              <a:rPr lang="ru-RU" sz="1600" dirty="0"/>
              <a:t>Зафиксировать проблему, которую необходимо решить путем устранения коренных </a:t>
            </a:r>
            <a:r>
              <a:rPr lang="ru-RU" sz="1600" dirty="0" smtClean="0"/>
              <a:t>причин </a:t>
            </a:r>
            <a:endParaRPr lang="ru-RU" sz="1600" dirty="0"/>
          </a:p>
          <a:p>
            <a:pPr>
              <a:spcBef>
                <a:spcPts val="1800"/>
              </a:spcBef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2.</a:t>
            </a:r>
            <a:r>
              <a:rPr lang="ru-RU" sz="1600" dirty="0"/>
              <a:t> Задать вопрос «Почему» необходимое количество раз, каждый раз стрелкой обозначая причинно-следственную связь. (На любом этапе может возникнуть не один, а несколько возможных вариантов ответа на вопрос. В этом случае у нас появляется несколько «веток</a:t>
            </a:r>
            <a:r>
              <a:rPr lang="ru-RU" sz="1600" dirty="0" smtClean="0"/>
              <a:t>»)</a:t>
            </a:r>
          </a:p>
          <a:p>
            <a:pPr>
              <a:spcBef>
                <a:spcPts val="1800"/>
              </a:spcBef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3.</a:t>
            </a:r>
            <a:r>
              <a:rPr lang="ru-RU" sz="1600" dirty="0"/>
              <a:t> Если при ответе на вопросы у нас появляется несколько «веток», обозначаем их все, как показано на рисунке </a:t>
            </a:r>
            <a:r>
              <a:rPr lang="ru-RU" sz="1600" dirty="0" smtClean="0"/>
              <a:t>слева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</a:pPr>
            <a:r>
              <a:rPr lang="ru-RU" sz="2400" dirty="0">
                <a:solidFill>
                  <a:srgbClr val="FF7C80"/>
                </a:solidFill>
                <a:latin typeface="Arial Black" panose="020B0A04020102020204" pitchFamily="34" charset="0"/>
              </a:rPr>
              <a:t>Шаг 4.</a:t>
            </a:r>
            <a:r>
              <a:rPr lang="ru-RU" sz="1600" dirty="0"/>
              <a:t> Анализ «Почему» заканчивается в тот момент, когда каждую из выявленных причин мы </a:t>
            </a:r>
            <a:r>
              <a:rPr lang="en-US" sz="1600" dirty="0"/>
              <a:t>c</a:t>
            </a:r>
            <a:r>
              <a:rPr lang="ru-RU" sz="1600" dirty="0"/>
              <a:t>можем решить одним </a:t>
            </a:r>
            <a:r>
              <a:rPr lang="ru-RU" sz="1600" dirty="0" smtClean="0"/>
              <a:t>действием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20956" y="1494491"/>
            <a:ext cx="4576233" cy="4932204"/>
            <a:chOff x="224358" y="1091806"/>
            <a:chExt cx="5415358" cy="5836602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3106059" y="4204170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329042" y="1091806"/>
              <a:ext cx="5310674" cy="491082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Равнобедренный треугольник 5"/>
            <p:cNvSpPr/>
            <p:nvPr/>
          </p:nvSpPr>
          <p:spPr>
            <a:xfrm rot="10800000">
              <a:off x="2116690" y="1606477"/>
              <a:ext cx="1465943" cy="39493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329042" y="2061190"/>
              <a:ext cx="5041243" cy="491081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Shape 2"/>
            <p:cNvSpPr txBox="1"/>
            <p:nvPr/>
          </p:nvSpPr>
          <p:spPr>
            <a:xfrm>
              <a:off x="329041" y="1185410"/>
              <a:ext cx="5310675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Бракованные рентгеновские снимки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TextShape 2"/>
            <p:cNvSpPr txBox="1"/>
            <p:nvPr/>
          </p:nvSpPr>
          <p:spPr>
            <a:xfrm>
              <a:off x="329042" y="2145547"/>
              <a:ext cx="5041243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4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Подтеки и смазанные изображения</a:t>
              </a:r>
              <a:endParaRPr lang="ru-RU" sz="14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10800000">
              <a:off x="728184" y="2604049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rot="10800000">
              <a:off x="3582634" y="2604049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Shape 2"/>
            <p:cNvSpPr txBox="1"/>
            <p:nvPr/>
          </p:nvSpPr>
          <p:spPr>
            <a:xfrm>
              <a:off x="2254613" y="162618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Shape 2"/>
            <p:cNvSpPr txBox="1"/>
            <p:nvPr/>
          </p:nvSpPr>
          <p:spPr>
            <a:xfrm>
              <a:off x="329042" y="267835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1" name="TextShape 2"/>
            <p:cNvSpPr txBox="1"/>
            <p:nvPr/>
          </p:nvSpPr>
          <p:spPr>
            <a:xfrm>
              <a:off x="3224638" y="267835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4" name="Скругленный прямоугольник 23"/>
            <p:cNvSpPr/>
            <p:nvPr/>
          </p:nvSpPr>
          <p:spPr>
            <a:xfrm>
              <a:off x="329043" y="3106226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Shape 2"/>
            <p:cNvSpPr txBox="1"/>
            <p:nvPr/>
          </p:nvSpPr>
          <p:spPr>
            <a:xfrm>
              <a:off x="227763" y="3146553"/>
              <a:ext cx="2466784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Использовалась испорченная пленка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3106059" y="3106226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Shape 2"/>
            <p:cNvSpPr txBox="1"/>
            <p:nvPr/>
          </p:nvSpPr>
          <p:spPr>
            <a:xfrm>
              <a:off x="3106059" y="3207589"/>
              <a:ext cx="2264226" cy="378436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Пленка испорчена </a:t>
              </a:r>
              <a:b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в процессе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10800000">
              <a:off x="728184" y="3705820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rot="10800000">
              <a:off x="3582634" y="3705820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Shape 2"/>
            <p:cNvSpPr txBox="1"/>
            <p:nvPr/>
          </p:nvSpPr>
          <p:spPr>
            <a:xfrm>
              <a:off x="329042" y="3751100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1" name="TextShape 2"/>
            <p:cNvSpPr txBox="1"/>
            <p:nvPr/>
          </p:nvSpPr>
          <p:spPr>
            <a:xfrm>
              <a:off x="3224638" y="3751100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329043" y="4233573"/>
              <a:ext cx="2264226" cy="782767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Shape 2"/>
            <p:cNvSpPr txBox="1"/>
            <p:nvPr/>
          </p:nvSpPr>
          <p:spPr>
            <a:xfrm>
              <a:off x="224358" y="4288519"/>
              <a:ext cx="2428702" cy="638824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На складе не соблюдаются нормы хранения пленки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5" name="TextShape 2"/>
            <p:cNvSpPr txBox="1"/>
            <p:nvPr/>
          </p:nvSpPr>
          <p:spPr>
            <a:xfrm>
              <a:off x="3067976" y="4225343"/>
              <a:ext cx="2418017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Ранняя/поздняя выемка из раствора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 rot="10800000">
              <a:off x="728184" y="5079907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Равнобедренный треугольник 36"/>
            <p:cNvSpPr/>
            <p:nvPr/>
          </p:nvSpPr>
          <p:spPr>
            <a:xfrm rot="10800000">
              <a:off x="3582634" y="4808913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Shape 2"/>
            <p:cNvSpPr txBox="1"/>
            <p:nvPr/>
          </p:nvSpPr>
          <p:spPr>
            <a:xfrm>
              <a:off x="329042" y="5125187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9" name="TextShape 2"/>
            <p:cNvSpPr txBox="1"/>
            <p:nvPr/>
          </p:nvSpPr>
          <p:spPr>
            <a:xfrm>
              <a:off x="3224638" y="4854193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106059" y="5308103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Shape 2"/>
            <p:cNvSpPr txBox="1"/>
            <p:nvPr/>
          </p:nvSpPr>
          <p:spPr>
            <a:xfrm>
              <a:off x="3106059" y="5329911"/>
              <a:ext cx="2264226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1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Нарушена техника процесса фотообработки</a:t>
              </a:r>
              <a:endParaRPr lang="ru-RU" sz="11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5" name="Равнобедренный треугольник 44"/>
            <p:cNvSpPr/>
            <p:nvPr/>
          </p:nvSpPr>
          <p:spPr>
            <a:xfrm rot="10800000">
              <a:off x="3582634" y="5927360"/>
              <a:ext cx="1465943" cy="440214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Shape 2"/>
            <p:cNvSpPr txBox="1"/>
            <p:nvPr/>
          </p:nvSpPr>
          <p:spPr>
            <a:xfrm>
              <a:off x="3224638" y="5972640"/>
              <a:ext cx="1190096" cy="32236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b="1" dirty="0" smtClean="0">
                  <a:solidFill>
                    <a:srgbClr val="0082B0"/>
                  </a:solidFill>
                  <a:latin typeface="Arial Black" panose="020B0A04020102020204" pitchFamily="34" charset="0"/>
                </a:rPr>
                <a:t>Почему?</a:t>
              </a:r>
              <a:endParaRPr lang="ru-RU" sz="1200" b="1" dirty="0">
                <a:solidFill>
                  <a:srgbClr val="0082B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329043" y="5584808"/>
              <a:ext cx="2264226" cy="782767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TextShape 2"/>
            <p:cNvSpPr txBox="1"/>
            <p:nvPr/>
          </p:nvSpPr>
          <p:spPr>
            <a:xfrm>
              <a:off x="224358" y="5681192"/>
              <a:ext cx="2466784" cy="638824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Отсутствует стандарт хранения пленки </a:t>
              </a:r>
              <a:b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</a:b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на складе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3106059" y="6370743"/>
              <a:ext cx="2264226" cy="556184"/>
            </a:xfrm>
            <a:prstGeom prst="roundRect">
              <a:avLst>
                <a:gd name="adj" fmla="val 2056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Shape 2"/>
            <p:cNvSpPr txBox="1"/>
            <p:nvPr/>
          </p:nvSpPr>
          <p:spPr>
            <a:xfrm>
              <a:off x="2984378" y="6414569"/>
              <a:ext cx="2533657" cy="513839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ru-RU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Отсутствует понятная инструкция</a:t>
              </a:r>
              <a:endParaRPr lang="ru-RU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944477" y="802274"/>
            <a:ext cx="4558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11737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6700" y="785985"/>
            <a:ext cx="821055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Shape 2"/>
          <p:cNvSpPr txBox="1"/>
          <p:nvPr/>
        </p:nvSpPr>
        <p:spPr>
          <a:xfrm>
            <a:off x="461010" y="929986"/>
            <a:ext cx="801624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Выявление проблем и работа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ними. Метод 5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W1H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228" y="140701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Прямоугольник 8"/>
          <p:cNvSpPr/>
          <p:nvPr/>
        </p:nvSpPr>
        <p:spPr>
          <a:xfrm>
            <a:off x="461010" y="1640678"/>
            <a:ext cx="8016240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Метод применяется в качестве предварительного решения, чтобы было легче приступать к поиску коренных причин (например, с использованием </a:t>
            </a:r>
            <a:r>
              <a:rPr lang="ru-RU" dirty="0" smtClean="0"/>
              <a:t>метода </a:t>
            </a:r>
            <a:r>
              <a:rPr lang="ru-RU" dirty="0"/>
              <a:t>5 «Почему?»). </a:t>
            </a:r>
          </a:p>
          <a:p>
            <a:pPr>
              <a:spcBef>
                <a:spcPts val="600"/>
              </a:spcBef>
            </a:pPr>
            <a:r>
              <a:rPr lang="ru-RU" dirty="0"/>
              <a:t>В комплекс входят следующие вопросы: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1. Кто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who)?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2. Что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what)?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3. Когда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when)?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4. Где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where)?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5. Почему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why)?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FF3F3F"/>
                </a:solidFill>
                <a:latin typeface="Arial Black" panose="020B0A04020102020204" pitchFamily="34" charset="0"/>
              </a:rPr>
              <a:t>6. Как (</a:t>
            </a:r>
            <a:r>
              <a:rPr lang="en-US" sz="2000" dirty="0">
                <a:solidFill>
                  <a:srgbClr val="FF3F3F"/>
                </a:solidFill>
                <a:latin typeface="Arial Black" panose="020B0A04020102020204" pitchFamily="34" charset="0"/>
              </a:rPr>
              <a:t>how)?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3879" y="5226275"/>
            <a:ext cx="54940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При ответе на вопросы: </a:t>
            </a:r>
          </a:p>
          <a:p>
            <a:pPr marL="639763" indent="-285750">
              <a:spcBef>
                <a:spcPts val="600"/>
              </a:spcBef>
              <a:buClr>
                <a:srgbClr val="FF3F3F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нельзя пропускать вопросы, даже если кажется, что ответ прост и очевиден; </a:t>
            </a:r>
          </a:p>
          <a:p>
            <a:pPr marL="639763" indent="-285750">
              <a:spcBef>
                <a:spcPts val="600"/>
              </a:spcBef>
              <a:buClr>
                <a:srgbClr val="FF3F3F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необходимо давать конкретные, подробные ответы на вопросы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50" y="2625924"/>
            <a:ext cx="5221041" cy="39721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108">
            <a:off x="7107055" y="1200803"/>
            <a:ext cx="5600496" cy="594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4477" y="802274"/>
            <a:ext cx="6133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/>
              <a:t>ВЫЯВЛЕНИЕ ПРОБЛЕМ И РАБОТА С НИМИ. МЕТОД 5</a:t>
            </a:r>
            <a:r>
              <a:rPr lang="en-US" sz="1600" spc="-1" dirty="0" smtClean="0"/>
              <a:t>W1H </a:t>
            </a:r>
            <a:r>
              <a:rPr lang="ru-RU" sz="1600" spc="-1" dirty="0" smtClean="0"/>
              <a:t> </a:t>
            </a:r>
            <a:endParaRPr lang="ru-RU" sz="1600" spc="-1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028700" y="1406236"/>
            <a:ext cx="2209800" cy="600854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Shape 2"/>
          <p:cNvSpPr txBox="1"/>
          <p:nvPr/>
        </p:nvSpPr>
        <p:spPr>
          <a:xfrm>
            <a:off x="1223011" y="1462043"/>
            <a:ext cx="190119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Вопрос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068228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F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Прямоугольник 10"/>
          <p:cNvSpPr/>
          <p:nvPr/>
        </p:nvSpPr>
        <p:spPr>
          <a:xfrm>
            <a:off x="6524138" y="2209577"/>
            <a:ext cx="4822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008000"/>
                </a:solidFill>
                <a:latin typeface="Arial Black" panose="020B0A04020102020204" pitchFamily="34" charset="0"/>
              </a:rPr>
              <a:t>В чем заключается проблема? </a:t>
            </a:r>
          </a:p>
          <a:p>
            <a:pPr>
              <a:spcBef>
                <a:spcPts val="600"/>
              </a:spcBef>
            </a:pPr>
            <a:r>
              <a:rPr lang="ru-RU" sz="1400" dirty="0" smtClean="0"/>
              <a:t>Длительное время ожидания</a:t>
            </a:r>
            <a:endParaRPr lang="ru-RU" sz="1400" dirty="0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625789" y="1406236"/>
            <a:ext cx="2209800" cy="600854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Shape 2"/>
          <p:cNvSpPr txBox="1"/>
          <p:nvPr/>
        </p:nvSpPr>
        <p:spPr>
          <a:xfrm>
            <a:off x="3820100" y="1462043"/>
            <a:ext cx="190119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Перевод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650416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329828" y="1406236"/>
            <a:ext cx="5017071" cy="600854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Shape 2"/>
          <p:cNvSpPr txBox="1"/>
          <p:nvPr/>
        </p:nvSpPr>
        <p:spPr>
          <a:xfrm>
            <a:off x="6524139" y="1462043"/>
            <a:ext cx="2599321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Комментарий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6358856" y="1883266"/>
            <a:ext cx="0" cy="4990927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рямоугольник 2"/>
          <p:cNvSpPr/>
          <p:nvPr/>
        </p:nvSpPr>
        <p:spPr>
          <a:xfrm>
            <a:off x="1354135" y="2228334"/>
            <a:ext cx="10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What?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64311" y="2228334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Что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54135" y="3169419"/>
            <a:ext cx="1102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When?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64311" y="3174215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Когда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54135" y="4110504"/>
            <a:ext cx="120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Where?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64311" y="4120096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Где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54135" y="5051589"/>
            <a:ext cx="93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Why?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64311" y="5065977"/>
            <a:ext cx="1391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Почему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54135" y="5992676"/>
            <a:ext cx="962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How? 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64311" y="6011859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Как</a:t>
            </a:r>
            <a:r>
              <a:rPr lang="en-US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24137" y="3035715"/>
            <a:ext cx="48227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Когда проблема имеет место быть? 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В первой половине дня, между 8:00 и 9:00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524136" y="3972003"/>
            <a:ext cx="48227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Где обнаружена проблема? 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Перед кабинетом забора крови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524139" y="4792614"/>
            <a:ext cx="52627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Почему это является проблемой?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Некомфортное ожидание, риск конфликтов пациентов в очереди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524139" y="5773863"/>
            <a:ext cx="482276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При каких обстоятельствах возникла проблема?</a:t>
            </a:r>
            <a:endParaRPr lang="ru-RU" sz="2000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1400" dirty="0" smtClean="0"/>
              <a:t>Все пришли к одному времени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758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r="21444"/>
          <a:stretch/>
        </p:blipFill>
        <p:spPr>
          <a:xfrm>
            <a:off x="8248650" y="1253529"/>
            <a:ext cx="3581400" cy="559691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38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76671"/>
              </p:ext>
            </p:extLst>
          </p:nvPr>
        </p:nvGraphicFramePr>
        <p:xfrm>
          <a:off x="345756" y="1737706"/>
          <a:ext cx="7521893" cy="5072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6860">
                  <a:extLst>
                    <a:ext uri="{9D8B030D-6E8A-4147-A177-3AD203B41FA5}">
                      <a16:colId xmlns:a16="http://schemas.microsoft.com/office/drawing/2014/main" val="1598023936"/>
                    </a:ext>
                  </a:extLst>
                </a:gridCol>
                <a:gridCol w="5965033">
                  <a:extLst>
                    <a:ext uri="{9D8B030D-6E8A-4147-A177-3AD203B41FA5}">
                      <a16:colId xmlns:a16="http://schemas.microsoft.com/office/drawing/2014/main" val="3507533530"/>
                    </a:ext>
                  </a:extLst>
                </a:gridCol>
              </a:tblGrid>
              <a:tr h="926139">
                <a:tc>
                  <a:txBody>
                    <a:bodyPr/>
                    <a:lstStyle/>
                    <a:p>
                      <a:pPr marL="108000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Кто? 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столкнулся с проблемой?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выполнял работу, когда возникла проблема?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должен выполнять работу?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Кто еще может выполнять работу?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01094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Что?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В чем суть проблемы?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Что послужило ее причиной?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144583"/>
                  </a:ext>
                </a:extLst>
              </a:tr>
              <a:tr h="687977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Когда? 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Когда проблема случилась?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Во сколько?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Период времени, в течение которого она продолжалась?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487079"/>
                  </a:ext>
                </a:extLst>
              </a:tr>
              <a:tr h="1045029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Где? 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была замечена проблема? В каком конкретно месте?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обычно возникает эта проблема?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еще она может случится/случается?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Где конкретно случился дефект/потеря/остановка?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10267"/>
                  </a:ext>
                </a:extLst>
              </a:tr>
              <a:tr h="841696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Почему?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Почему это является проблемой?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Что конкретно стало препятствием?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Почему проблема возникла?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673130"/>
                  </a:ext>
                </a:extLst>
              </a:tr>
              <a:tr h="987104">
                <a:tc>
                  <a:txBody>
                    <a:bodyPr/>
                    <a:lstStyle/>
                    <a:p>
                      <a:pPr marL="108000" algn="l" defTabSz="914400" rtl="0" eaLnBrk="1" latinLnBrk="0" hangingPunct="1"/>
                      <a:r>
                        <a:rPr lang="ru-RU" sz="1800" kern="1200" dirty="0" smtClean="0">
                          <a:solidFill>
                            <a:srgbClr val="FF3F3F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Как?</a:t>
                      </a:r>
                      <a:endParaRPr lang="ru-RU" sz="1800" kern="1200" dirty="0">
                        <a:solidFill>
                          <a:srgbClr val="FF3F3F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При каких обстоятельствах возникла проблема?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Как часто проблема происходит?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3F3F"/>
                        </a:buClr>
                        <a:buSzPct val="17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smtClean="0"/>
                        <a:t>Как изменилась общая ситуация после образовавшейся проблемы?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699992"/>
                  </a:ext>
                </a:extLst>
              </a:tr>
            </a:tbl>
          </a:graphicData>
        </a:graphic>
      </p:graphicFrame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691760"/>
            <a:ext cx="6133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/>
              <a:t>ВЫЯВЛЕНИЕ ПРОБЛЕМ И РАБОТА С НИМИ. МЕТОД 5</a:t>
            </a:r>
            <a:r>
              <a:rPr lang="en-US" sz="1600" spc="-1" dirty="0" smtClean="0"/>
              <a:t>W1H </a:t>
            </a:r>
            <a:r>
              <a:rPr lang="ru-RU" sz="1600" spc="-1" dirty="0" smtClean="0"/>
              <a:t> </a:t>
            </a:r>
            <a:endParaRPr lang="ru-RU" sz="1600" spc="-1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66700" y="1014585"/>
            <a:ext cx="784860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228" y="1730866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Прямоугольник 2"/>
          <p:cNvSpPr/>
          <p:nvPr/>
        </p:nvSpPr>
        <p:spPr>
          <a:xfrm>
            <a:off x="309856" y="1095336"/>
            <a:ext cx="75577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 постановке вопросов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можно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использовать следующие варианты вопросов для каждого пункта: </a:t>
            </a:r>
          </a:p>
        </p:txBody>
      </p:sp>
    </p:spTree>
    <p:extLst>
      <p:ext uri="{BB962C8B-B14F-4D97-AF65-F5344CB8AC3E}">
        <p14:creationId xmlns:p14="http://schemas.microsoft.com/office/powerpoint/2010/main" val="14861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66700" y="742215"/>
            <a:ext cx="9402594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228" y="1458496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39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700" y="945365"/>
            <a:ext cx="89860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</a:rPr>
              <a:t>ВЫЯВЛЕНИЕ ПРОБЛЕМ И РАБОТА С НИМИ. ДИАГРАММА ИСИКАВЫ</a:t>
            </a:r>
            <a:endParaRPr lang="ru-RU" sz="2000" b="1" spc="-1" dirty="0">
              <a:solidFill>
                <a:schemeClr val="bg1"/>
              </a:solidFill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8350080" y="3482502"/>
            <a:ext cx="3684814" cy="3237019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C00000"/>
                </a:solidFill>
              </a:rPr>
              <a:t>Диаграмма Исикавы </a:t>
            </a:r>
            <a:r>
              <a:rPr lang="ru-RU" sz="2000" dirty="0"/>
              <a:t>(или «рыбья кость») – графическая визуализация, обеспечивающая системный подход к определению фактических причин возникновения </a:t>
            </a:r>
            <a:r>
              <a:rPr lang="ru-RU" sz="2000" dirty="0" smtClean="0"/>
              <a:t>проблем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8701" y="1573445"/>
            <a:ext cx="768253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spc="-1" dirty="0"/>
              <a:t>Используется</a:t>
            </a:r>
            <a:r>
              <a:rPr lang="ru-RU" sz="2200" dirty="0"/>
              <a:t> </a:t>
            </a:r>
            <a:r>
              <a:rPr lang="ru-RU" sz="2200" b="1" spc="-1" dirty="0">
                <a:solidFill>
                  <a:srgbClr val="C00000"/>
                </a:solidFill>
                <a:latin typeface="Arial Black" panose="020B0A04020102020204" pitchFamily="34" charset="0"/>
              </a:rPr>
              <a:t>5 основных направлений </a:t>
            </a:r>
            <a:r>
              <a:rPr lang="ru-RU" sz="2200" spc="-1" dirty="0"/>
              <a:t>вероятной проблемы: </a:t>
            </a:r>
            <a:endParaRPr lang="ru-RU" sz="2200" spc="-1" dirty="0" smtClean="0"/>
          </a:p>
          <a:p>
            <a:pPr>
              <a:spcBef>
                <a:spcPts val="600"/>
              </a:spcBef>
            </a:pP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Machines</a:t>
            </a:r>
            <a:r>
              <a:rPr lang="ru-RU" sz="2200" spc="-1" dirty="0" smtClean="0"/>
              <a:t> </a:t>
            </a:r>
            <a:r>
              <a:rPr lang="ru-RU" sz="2200" spc="-1" dirty="0"/>
              <a:t>(Оборудование) – оборудование и приспособления, которые используются для выполнения данного </a:t>
            </a:r>
            <a:r>
              <a:rPr lang="ru-RU" sz="2200" spc="-1" dirty="0" smtClean="0"/>
              <a:t>процесса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Methods</a:t>
            </a:r>
            <a:r>
              <a:rPr lang="ru-RU" sz="2200" spc="-1" dirty="0" smtClean="0"/>
              <a:t> </a:t>
            </a:r>
            <a:r>
              <a:rPr lang="ru-RU" sz="2200" spc="-1" dirty="0"/>
              <a:t>(Метод) – методика, технология, которой необходимо следовать для получения </a:t>
            </a:r>
            <a:r>
              <a:rPr lang="ru-RU" sz="2200" spc="-1" dirty="0" smtClean="0"/>
              <a:t>результатов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Materials</a:t>
            </a:r>
            <a:r>
              <a:rPr lang="ru-RU" sz="2200" spc="-1" dirty="0">
                <a:latin typeface="Arial Black" panose="020B0A04020102020204" pitchFamily="34" charset="0"/>
              </a:rPr>
              <a:t> </a:t>
            </a:r>
            <a:r>
              <a:rPr lang="ru-RU" sz="2200" spc="-1" dirty="0"/>
              <a:t>(Материал) – «сырье», из которого будет сделан готовый </a:t>
            </a:r>
            <a:r>
              <a:rPr lang="ru-RU" sz="2200" spc="-1" dirty="0" smtClean="0"/>
              <a:t>продукт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Men</a:t>
            </a:r>
            <a:r>
              <a:rPr lang="ru-RU" sz="2200" spc="-1" dirty="0" smtClean="0"/>
              <a:t> </a:t>
            </a:r>
            <a:r>
              <a:rPr lang="ru-RU" sz="2200" spc="-1" dirty="0"/>
              <a:t>(Человек) – персонал. Человеческий </a:t>
            </a:r>
            <a:r>
              <a:rPr lang="ru-RU" sz="2200" spc="-1" dirty="0" smtClean="0"/>
              <a:t>фактор </a:t>
            </a:r>
            <a:endParaRPr lang="ru-RU" sz="2200" spc="-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200" spc="-1" dirty="0" err="1">
                <a:solidFill>
                  <a:srgbClr val="C00000"/>
                </a:solidFill>
                <a:latin typeface="Arial Black" panose="020B0A04020102020204" pitchFamily="34" charset="0"/>
              </a:rPr>
              <a:t>Environment</a:t>
            </a:r>
            <a:r>
              <a:rPr lang="ru-RU" sz="2200" spc="-1" dirty="0" smtClean="0"/>
              <a:t> </a:t>
            </a:r>
            <a:r>
              <a:rPr lang="ru-RU" sz="2200" spc="-1" dirty="0"/>
              <a:t>(Окружающая среда) – условия окружающей </a:t>
            </a:r>
            <a:r>
              <a:rPr lang="ru-RU" sz="2200" spc="-1" dirty="0" smtClean="0"/>
              <a:t>среды</a:t>
            </a:r>
            <a:endParaRPr lang="ru-RU" sz="2200" spc="-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44486" r="14395" b="15985"/>
          <a:stretch/>
        </p:blipFill>
        <p:spPr>
          <a:xfrm flipH="1">
            <a:off x="8179495" y="1573445"/>
            <a:ext cx="4012505" cy="16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04800" y="769804"/>
            <a:ext cx="8313683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</a:t>
            </a:fld>
            <a:endParaRPr lang="ru-RU" sz="2000" b="0" strike="noStrike" spc="-1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 flipH="1">
            <a:off x="337977" y="1366209"/>
            <a:ext cx="2" cy="5354631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CustomShape 5"/>
          <p:cNvSpPr/>
          <p:nvPr/>
        </p:nvSpPr>
        <p:spPr>
          <a:xfrm>
            <a:off x="540000" y="796942"/>
            <a:ext cx="93025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 рамках реализации проектов по улучшениям решаются следующие задачи: </a:t>
            </a:r>
            <a:endParaRPr lang="ru-RU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ОБЩИЕ ПОЛОЖЕНИЯ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8560" y="1550910"/>
            <a:ext cx="10006080" cy="609397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формирование логистически </a:t>
            </a:r>
            <a:r>
              <a:rPr lang="ru-RU" b="1" spc="-1" dirty="0"/>
              <a:t>эффективных потоков </a:t>
            </a:r>
            <a:r>
              <a:rPr lang="ru-RU" spc="-1" dirty="0"/>
              <a:t>пациентов </a:t>
            </a:r>
            <a:r>
              <a:rPr lang="ru-RU" spc="-1" dirty="0" smtClean="0"/>
              <a:t/>
            </a:r>
            <a:br>
              <a:rPr lang="ru-RU" spc="-1" dirty="0" smtClean="0"/>
            </a:br>
            <a:r>
              <a:rPr lang="ru-RU" spc="-1" dirty="0" smtClean="0"/>
              <a:t>(</a:t>
            </a:r>
            <a:r>
              <a:rPr lang="ru-RU" spc="-1" dirty="0"/>
              <a:t>в зависимости от цели посещения) и персонала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сокращение сроков ожидания </a:t>
            </a:r>
            <a:r>
              <a:rPr lang="ru-RU" spc="-1" dirty="0"/>
              <a:t>медицинской помощи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повышение доступности </a:t>
            </a:r>
            <a:r>
              <a:rPr lang="ru-RU" spc="-1" dirty="0"/>
              <a:t>медицинской помощи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повышение удовлетворенности </a:t>
            </a:r>
            <a:r>
              <a:rPr lang="ru-RU" spc="-1" dirty="0"/>
              <a:t>пациентов качеством медицинской помощи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стандартизация</a:t>
            </a:r>
            <a:r>
              <a:rPr lang="ru-RU" spc="-1" dirty="0"/>
              <a:t> лечебно-диагностических процессов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оптимизация рабочего пространства</a:t>
            </a:r>
            <a:r>
              <a:rPr lang="ru-RU" spc="-1" dirty="0"/>
              <a:t>, обеспечивающего безопасность сотрудников и пациентов в медицинской организации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endParaRPr lang="ru-RU" spc="-1" dirty="0" smtClean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endParaRPr lang="ru-RU" spc="-1" dirty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выравнивание </a:t>
            </a:r>
            <a:r>
              <a:rPr lang="ru-RU" b="1" spc="-1" dirty="0"/>
              <a:t>нагрузки </a:t>
            </a:r>
            <a:r>
              <a:rPr lang="ru-RU" spc="-1" dirty="0"/>
              <a:t>между врачами и средним медицинским </a:t>
            </a:r>
            <a:r>
              <a:rPr lang="ru-RU" spc="-1" dirty="0" smtClean="0"/>
              <a:t>персоналом</a:t>
            </a:r>
            <a:endParaRPr lang="en-US" spc="-1" dirty="0" smtClean="0"/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 smtClean="0"/>
              <a:t>разделение</a:t>
            </a:r>
            <a:r>
              <a:rPr lang="ru-RU" spc="-1" dirty="0" smtClean="0"/>
              <a:t> </a:t>
            </a:r>
            <a:r>
              <a:rPr lang="ru-RU" b="1" spc="-1" dirty="0"/>
              <a:t>функций</a:t>
            </a:r>
            <a:r>
              <a:rPr lang="ru-RU" spc="-1" dirty="0"/>
              <a:t> персонала внутри отдельных структурных подразделений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эффективное использование </a:t>
            </a:r>
            <a:r>
              <a:rPr lang="ru-RU" spc="-1" dirty="0"/>
              <a:t>зданий, сооружений, медицинской техники и оборудования, кадровых и финансовых ресурсов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сокращение </a:t>
            </a:r>
            <a:r>
              <a:rPr lang="ru-RU" spc="-1" dirty="0"/>
              <a:t>всех видов </a:t>
            </a:r>
            <a:r>
              <a:rPr lang="ru-RU" b="1" spc="-1" dirty="0"/>
              <a:t>потерь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создание эффективно функционирующих моделей процессов </a:t>
            </a:r>
            <a:r>
              <a:rPr lang="ru-RU" spc="-1" dirty="0"/>
              <a:t>для </a:t>
            </a:r>
            <a:r>
              <a:rPr lang="ru-RU" spc="-1" dirty="0" smtClean="0"/>
              <a:t>тиражирования </a:t>
            </a:r>
            <a:r>
              <a:rPr lang="ru-RU" spc="-1" dirty="0"/>
              <a:t>опыта в другие медицинские организации </a:t>
            </a:r>
          </a:p>
          <a:p>
            <a:pPr marL="28611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b="1" spc="-1" dirty="0"/>
              <a:t>формирование лидерской среды </a:t>
            </a:r>
            <a:r>
              <a:rPr lang="ru-RU" spc="-1" dirty="0"/>
              <a:t>в медицинской организации, способной проводить улучшения на основе применения проектного подхода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0084330" y="3215640"/>
            <a:ext cx="2107670" cy="3642360"/>
            <a:chOff x="10824301" y="2535315"/>
            <a:chExt cx="2107670" cy="364236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21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54"/>
            <a:stretch/>
          </p:blipFill>
          <p:spPr>
            <a:xfrm>
              <a:off x="10824301" y="2535315"/>
              <a:ext cx="2107670" cy="364236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521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60" t="5588" r="24768" b="91065"/>
            <a:stretch/>
          </p:blipFill>
          <p:spPr>
            <a:xfrm rot="20334056">
              <a:off x="11201399" y="2849880"/>
              <a:ext cx="510541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9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642569" y="1096120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1" name="CustomShape 4"/>
          <p:cNvSpPr/>
          <p:nvPr/>
        </p:nvSpPr>
        <p:spPr>
          <a:xfrm>
            <a:off x="8390094" y="5367281"/>
            <a:ext cx="3493443" cy="1129747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/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1. </a:t>
            </a:r>
            <a:r>
              <a:rPr lang="ru-RU" dirty="0"/>
              <a:t>Определяем процесс исследования. Начинаем рисовать диаграмму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163466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841669" y="3012823"/>
            <a:ext cx="19568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642569" y="1096120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8992597" y="5505748"/>
            <a:ext cx="3061782" cy="1129747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en-US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2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. </a:t>
            </a:r>
            <a:r>
              <a:rPr lang="ru-RU" dirty="0"/>
              <a:t>Обозначаем на графике основные крупные направления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163466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636837" y="3205183"/>
            <a:ext cx="2198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3466" y="1497336"/>
            <a:ext cx="2154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Оборудование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256545" y="1497336"/>
            <a:ext cx="177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Метод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3432071" y="1930400"/>
            <a:ext cx="4289814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177774" y="1497336"/>
            <a:ext cx="177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Материал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76977" y="5585915"/>
            <a:ext cx="2144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>
                <a:latin typeface="Arial Black" panose="020B0A04020102020204" pitchFamily="34" charset="0"/>
              </a:rPr>
              <a:t>Окружающая среда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201989" y="5585915"/>
            <a:ext cx="177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dirty="0" smtClean="0">
                <a:latin typeface="Arial Black" panose="020B0A04020102020204" pitchFamily="34" charset="0"/>
              </a:rPr>
              <a:t>Человек</a:t>
            </a:r>
            <a:endParaRPr lang="ru-RU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088201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5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253339" y="1096121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8965394" y="5035995"/>
            <a:ext cx="3226606" cy="1624488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3. </a:t>
            </a:r>
            <a:r>
              <a:rPr lang="ru-RU" dirty="0"/>
              <a:t>Обозначаем на графике «категории», из которых выстраивается процесс – проблемные моменты для каждого направления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702317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113731" y="3212878"/>
            <a:ext cx="2794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0017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Оборудование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7619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Метод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72551" y="1930400"/>
            <a:ext cx="4788185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561135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Материал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829" y="5585915"/>
            <a:ext cx="1772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Окружающая среда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0840" y="5585915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Человек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627052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992407" y="2139406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Газовые примеси в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рентгеновской трубке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3865574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77908" y="3006850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466596" y="2564916"/>
            <a:ext cx="135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Часто ломается рентген аппарат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577908" y="4403850"/>
            <a:ext cx="242474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77908" y="3811327"/>
            <a:ext cx="2390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Слабое знание сотрудниками механизма функционирования аппарата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85302" y="5222862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64942" y="4780928"/>
            <a:ext cx="1613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подготовка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24245" y="2702802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</a:t>
            </a:r>
            <a:r>
              <a:rPr lang="ru-RU" sz="1000" b="1" dirty="0" err="1" smtClean="0">
                <a:solidFill>
                  <a:srgbClr val="0070C0"/>
                </a:solidFill>
              </a:rPr>
              <a:t>фотообработка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6046612" y="3143889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267293" y="2139406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Некачественная пленка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8089660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624980" y="4008835"/>
            <a:ext cx="1785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Некомфортный температурный режим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7447347" y="444992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179674" y="4941974"/>
            <a:ext cx="1785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Плохая освещенность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7002041" y="5256061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305605" y="4365325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укладка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5127972" y="480641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17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253339" y="1096121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9037049" y="5297536"/>
            <a:ext cx="3137753" cy="1353866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4. </a:t>
            </a:r>
            <a:r>
              <a:rPr lang="ru-RU" sz="1600" dirty="0"/>
              <a:t>При необходимости к каждой выделенной «кости» добавляем более углубленные проблемы – «подкатегории»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702317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053085" y="3209537"/>
            <a:ext cx="2794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0017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Оборудование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7619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Метод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72551" y="1930400"/>
            <a:ext cx="4788185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561135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Материал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829" y="5585915"/>
            <a:ext cx="1772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Окружающая среда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0840" y="5585915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Человек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627052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992407" y="2139406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Газовые примеси в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рентгеновской трубке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3865574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77908" y="3006850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466596" y="2564916"/>
            <a:ext cx="135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Часто ломается рентген аппарат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577908" y="4403850"/>
            <a:ext cx="242474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77908" y="3811327"/>
            <a:ext cx="2390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Слабое знание сотрудниками механизма функционирования аппарата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85302" y="5222862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64942" y="4780928"/>
            <a:ext cx="1613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подготовка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24245" y="2702802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</a:t>
            </a:r>
            <a:r>
              <a:rPr lang="ru-RU" sz="1000" b="1" dirty="0" err="1" smtClean="0">
                <a:solidFill>
                  <a:srgbClr val="0070C0"/>
                </a:solidFill>
              </a:rPr>
              <a:t>фотообработка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6046612" y="3143889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267293" y="2139406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Некачественная пленка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8089660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624980" y="4008835"/>
            <a:ext cx="1785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Некомфортный температурный режим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7447347" y="444992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179674" y="4941974"/>
            <a:ext cx="1785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Плохая освещенность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7002041" y="5256061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305605" y="4365325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укладка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5127972" y="480641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1759969" y="193935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872510" y="2339461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4186938" y="293962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4878620" y="2646291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5610146" y="1862407"/>
            <a:ext cx="1916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</a:t>
            </a:r>
            <a:r>
              <a:rPr lang="ru-RU" sz="1000" b="1" dirty="0" err="1" smtClean="0"/>
              <a:t>фотообработке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6561135" y="2453353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8784109" y="1509368"/>
            <a:ext cx="1526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Неправильное хранение пленки</a:t>
            </a:r>
            <a:endParaRPr lang="ru-RU" sz="1000" b="1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9039791" y="1909478"/>
            <a:ext cx="229998" cy="2362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335537" y="2931505"/>
            <a:ext cx="19162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Просроченная пленка</a:t>
            </a:r>
            <a:endParaRPr lang="ru-RU" sz="1000" b="1" dirty="0"/>
          </a:p>
        </p:txBody>
      </p:sp>
      <p:cxnSp>
        <p:nvCxnSpPr>
          <p:cNvPr id="61" name="Прямая со стрелкой 60"/>
          <p:cNvCxnSpPr/>
          <p:nvPr/>
        </p:nvCxnSpPr>
        <p:spPr>
          <a:xfrm flipH="1" flipV="1">
            <a:off x="9039251" y="2638175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4950892" y="5097884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сотрудника</a:t>
            </a:r>
            <a:endParaRPr lang="ru-RU" sz="1000" b="1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H="1" flipV="1">
            <a:off x="5687069" y="4876862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7205074" y="4706323"/>
            <a:ext cx="2055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Сломан кондиционер</a:t>
            </a:r>
            <a:endParaRPr lang="ru-RU" sz="1000" b="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H="1" flipV="1">
            <a:off x="8087637" y="4499419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7759349" y="5537596"/>
            <a:ext cx="1074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 заменены лампы</a:t>
            </a:r>
            <a:endParaRPr lang="ru-RU" sz="1000" b="1" dirty="0"/>
          </a:p>
        </p:txBody>
      </p:sp>
      <p:cxnSp>
        <p:nvCxnSpPr>
          <p:cNvPr id="67" name="Прямая со стрелкой 66"/>
          <p:cNvCxnSpPr/>
          <p:nvPr/>
        </p:nvCxnSpPr>
        <p:spPr>
          <a:xfrm flipH="1" flipV="1">
            <a:off x="8188247" y="5308344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2406355" y="5570007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пациента</a:t>
            </a:r>
            <a:endParaRPr lang="ru-RU" sz="1000" b="1" dirty="0"/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3438525" y="5304967"/>
            <a:ext cx="256337" cy="2616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6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27"/>
          <a:stretch/>
        </p:blipFill>
        <p:spPr>
          <a:xfrm>
            <a:off x="1253339" y="1096121"/>
            <a:ext cx="9155922" cy="5539375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1480" y="757567"/>
            <a:ext cx="69053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spc="-1" dirty="0" smtClean="0"/>
              <a:t>ВЫЯВЛЕНИЕ ПРОБЛЕМ И РАБОТА С НИМИ. ДИАГРАММА ИСИКАВЫ</a:t>
            </a:r>
            <a:endParaRPr lang="ru-RU" sz="1600" spc="-1" dirty="0"/>
          </a:p>
        </p:txBody>
      </p:sp>
      <p:sp>
        <p:nvSpPr>
          <p:cNvPr id="10" name="CustomShape 4"/>
          <p:cNvSpPr/>
          <p:nvPr/>
        </p:nvSpPr>
        <p:spPr>
          <a:xfrm>
            <a:off x="162803" y="3266596"/>
            <a:ext cx="2332486" cy="1610266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sz="2000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sz="2000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5. </a:t>
            </a:r>
            <a:r>
              <a:rPr lang="ru-RU" dirty="0"/>
              <a:t>Обозначаем основные, первостепенные проблемы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702317" y="3751487"/>
            <a:ext cx="622662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9053426" y="3207537"/>
            <a:ext cx="2794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Большое количество бракованных рентгеновских снимков</a:t>
            </a:r>
            <a:endParaRPr lang="ru-RU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0017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Оборудование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7619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Метод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472551" y="1930400"/>
            <a:ext cx="4788185" cy="1669143"/>
            <a:chOff x="4404134" y="3004457"/>
            <a:chExt cx="3223965" cy="595086"/>
          </a:xfrm>
        </p:grpSpPr>
        <p:cxnSp>
          <p:nvCxnSpPr>
            <p:cNvPr id="14" name="Прямая со стрелкой 13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5745101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7133662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6561135" y="1497336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Материал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15829" y="5585915"/>
            <a:ext cx="17724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Окружающая среда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740840" y="5585915"/>
            <a:ext cx="177242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1300" dirty="0" smtClean="0">
                <a:latin typeface="Arial Black" panose="020B0A04020102020204" pitchFamily="34" charset="0"/>
              </a:rPr>
              <a:t>Человек</a:t>
            </a:r>
            <a:endParaRPr lang="ru-RU" sz="1300" dirty="0">
              <a:latin typeface="Arial Black" panose="020B0A040201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 rot="10800000" flipH="1">
            <a:off x="4627052" y="3976911"/>
            <a:ext cx="2824711" cy="1609003"/>
            <a:chOff x="4404134" y="3004457"/>
            <a:chExt cx="2046031" cy="595086"/>
          </a:xfrm>
        </p:grpSpPr>
        <p:cxnSp>
          <p:nvCxnSpPr>
            <p:cNvPr id="33" name="Прямая со стрелкой 32"/>
            <p:cNvCxnSpPr/>
            <p:nvPr/>
          </p:nvCxnSpPr>
          <p:spPr>
            <a:xfrm>
              <a:off x="4404134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>
              <a:off x="5955728" y="3004457"/>
              <a:ext cx="494437" cy="59508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3992407" y="2139406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Газовые примеси в</a:t>
            </a:r>
          </a:p>
          <a:p>
            <a:r>
              <a:rPr lang="ru-RU" sz="1000" b="1" dirty="0" smtClean="0">
                <a:solidFill>
                  <a:srgbClr val="0070C0"/>
                </a:solidFill>
              </a:rPr>
              <a:t>рентгеновской трубке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3865574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77908" y="3006850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466596" y="2564916"/>
            <a:ext cx="1353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Часто ломается рентген аппарат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2577908" y="4403850"/>
            <a:ext cx="2424740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577908" y="3811327"/>
            <a:ext cx="2390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Слабое знание сотрудниками механизма функционирования аппарата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3385302" y="5222862"/>
            <a:ext cx="1261808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264942" y="4780928"/>
            <a:ext cx="1613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подготовка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24245" y="2702802"/>
            <a:ext cx="1772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</a:t>
            </a:r>
            <a:r>
              <a:rPr lang="ru-RU" sz="1000" b="1" dirty="0" err="1" smtClean="0">
                <a:solidFill>
                  <a:srgbClr val="0070C0"/>
                </a:solidFill>
              </a:rPr>
              <a:t>фотообработка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6046612" y="3143889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8267293" y="2139406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Некачественная пленка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3" name="Прямая со стрелкой 42"/>
          <p:cNvCxnSpPr/>
          <p:nvPr/>
        </p:nvCxnSpPr>
        <p:spPr>
          <a:xfrm flipH="1">
            <a:off x="8089660" y="2580493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7624980" y="4008835"/>
            <a:ext cx="1785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Некомфортный температурный режим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5" name="Прямая со стрелкой 44"/>
          <p:cNvCxnSpPr/>
          <p:nvPr/>
        </p:nvCxnSpPr>
        <p:spPr>
          <a:xfrm flipH="1">
            <a:off x="7447347" y="444992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7179674" y="4941974"/>
            <a:ext cx="1785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Плохая освещенность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7" name="Прямая со стрелкой 46"/>
          <p:cNvCxnSpPr/>
          <p:nvPr/>
        </p:nvCxnSpPr>
        <p:spPr>
          <a:xfrm flipH="1">
            <a:off x="7002041" y="5256061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5305605" y="4365325"/>
            <a:ext cx="1420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0070C0"/>
                </a:solidFill>
              </a:rPr>
              <a:t>Неправильная укладка пациента</a:t>
            </a:r>
            <a:endParaRPr lang="ru-RU" sz="1000" b="1" dirty="0">
              <a:solidFill>
                <a:srgbClr val="0070C0"/>
              </a:solidFill>
            </a:endParaRPr>
          </a:p>
        </p:txBody>
      </p:sp>
      <p:cxnSp>
        <p:nvCxnSpPr>
          <p:cNvPr id="49" name="Прямая со стрелкой 48"/>
          <p:cNvCxnSpPr/>
          <p:nvPr/>
        </p:nvCxnSpPr>
        <p:spPr>
          <a:xfrm flipH="1">
            <a:off x="5127972" y="4806412"/>
            <a:ext cx="1598561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1759969" y="193935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872510" y="2339461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4186938" y="2939621"/>
            <a:ext cx="191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регулярного обслуживания</a:t>
            </a:r>
            <a:endParaRPr lang="ru-RU" sz="1000" b="1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4878620" y="2646291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5610146" y="1862407"/>
            <a:ext cx="19162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</a:t>
            </a:r>
            <a:r>
              <a:rPr lang="ru-RU" sz="1000" b="1" dirty="0" err="1" smtClean="0"/>
              <a:t>фотообработке</a:t>
            </a:r>
            <a:r>
              <a:rPr lang="ru-RU" sz="1000" b="1" dirty="0" smtClean="0"/>
              <a:t> </a:t>
            </a:r>
            <a:endParaRPr lang="ru-RU" sz="1000" b="1" dirty="0"/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6561135" y="2453353"/>
            <a:ext cx="82494" cy="2675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8784109" y="1509368"/>
            <a:ext cx="1526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Неправильное хранение пленки</a:t>
            </a:r>
            <a:endParaRPr lang="ru-RU" sz="1000" b="1" dirty="0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9039791" y="1909478"/>
            <a:ext cx="229998" cy="2362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8335537" y="2931505"/>
            <a:ext cx="19162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Просроченная пленка</a:t>
            </a:r>
            <a:endParaRPr lang="ru-RU" sz="1000" b="1" dirty="0"/>
          </a:p>
        </p:txBody>
      </p:sp>
      <p:cxnSp>
        <p:nvCxnSpPr>
          <p:cNvPr id="61" name="Прямая со стрелкой 60"/>
          <p:cNvCxnSpPr/>
          <p:nvPr/>
        </p:nvCxnSpPr>
        <p:spPr>
          <a:xfrm flipH="1" flipV="1">
            <a:off x="9039251" y="2638175"/>
            <a:ext cx="84076" cy="3187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4950892" y="5097884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сотрудника</a:t>
            </a:r>
            <a:endParaRPr lang="ru-RU" sz="1000" b="1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flipH="1" flipV="1">
            <a:off x="5687069" y="4876862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7205074" y="4706323"/>
            <a:ext cx="20557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Сломан кондиционер</a:t>
            </a:r>
            <a:endParaRPr lang="ru-RU" sz="1000" b="1" dirty="0"/>
          </a:p>
        </p:txBody>
      </p:sp>
      <p:cxnSp>
        <p:nvCxnSpPr>
          <p:cNvPr id="65" name="Прямая со стрелкой 64"/>
          <p:cNvCxnSpPr/>
          <p:nvPr/>
        </p:nvCxnSpPr>
        <p:spPr>
          <a:xfrm flipH="1" flipV="1">
            <a:off x="8087637" y="4499419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65"/>
          <p:cNvSpPr/>
          <p:nvPr/>
        </p:nvSpPr>
        <p:spPr>
          <a:xfrm>
            <a:off x="7759349" y="5537596"/>
            <a:ext cx="1074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Не заменены лампы</a:t>
            </a:r>
            <a:endParaRPr lang="ru-RU" sz="1000" b="1" dirty="0"/>
          </a:p>
        </p:txBody>
      </p:sp>
      <p:cxnSp>
        <p:nvCxnSpPr>
          <p:cNvPr id="67" name="Прямая со стрелкой 66"/>
          <p:cNvCxnSpPr/>
          <p:nvPr/>
        </p:nvCxnSpPr>
        <p:spPr>
          <a:xfrm flipH="1" flipV="1">
            <a:off x="8188247" y="5308344"/>
            <a:ext cx="69967" cy="2616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/>
          <p:cNvSpPr/>
          <p:nvPr/>
        </p:nvSpPr>
        <p:spPr>
          <a:xfrm>
            <a:off x="2406355" y="5570007"/>
            <a:ext cx="16411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/>
              <a:t>Отсутствие понятной инструкции по подготовке к процедуре, для пациента</a:t>
            </a:r>
            <a:endParaRPr lang="ru-RU" sz="1000" b="1" dirty="0"/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3438525" y="5304967"/>
            <a:ext cx="256337" cy="2616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CustomShape 4"/>
          <p:cNvSpPr/>
          <p:nvPr/>
        </p:nvSpPr>
        <p:spPr>
          <a:xfrm>
            <a:off x="9123327" y="5106725"/>
            <a:ext cx="3068673" cy="1594476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solidFill>
              <a:srgbClr val="FF5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6. </a:t>
            </a:r>
            <a:r>
              <a:rPr lang="ru-RU" sz="1600" dirty="0"/>
              <a:t>Далее для более углубленной работы с выявленными проблемами можно использовать инструменты </a:t>
            </a:r>
            <a:endParaRPr lang="en-US" sz="1600" dirty="0" smtClean="0"/>
          </a:p>
          <a:p>
            <a:r>
              <a:rPr lang="ru-RU" sz="1600" b="1" dirty="0" smtClean="0"/>
              <a:t>5 </a:t>
            </a:r>
            <a:r>
              <a:rPr lang="ru-RU" sz="1600" b="1" dirty="0"/>
              <a:t>«Почему?»</a:t>
            </a:r>
            <a:r>
              <a:rPr lang="ru-RU" sz="1600" dirty="0"/>
              <a:t> и </a:t>
            </a:r>
            <a:r>
              <a:rPr lang="ru-RU" sz="1600" b="1" dirty="0" smtClean="0"/>
              <a:t>5W1H</a:t>
            </a:r>
            <a:endParaRPr lang="ru-RU" sz="1600" dirty="0"/>
          </a:p>
        </p:txBody>
      </p:sp>
      <p:sp>
        <p:nvSpPr>
          <p:cNvPr id="2" name="Овал 1"/>
          <p:cNvSpPr/>
          <p:nvPr/>
        </p:nvSpPr>
        <p:spPr>
          <a:xfrm>
            <a:off x="1759969" y="1789724"/>
            <a:ext cx="2079747" cy="626681"/>
          </a:xfrm>
          <a:prstGeom prst="ellipse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5513264" y="1826672"/>
            <a:ext cx="2079747" cy="626681"/>
          </a:xfrm>
          <a:prstGeom prst="ellipse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8507445" y="1405417"/>
            <a:ext cx="2079747" cy="626681"/>
          </a:xfrm>
          <a:prstGeom prst="ellipse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6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266700" y="742215"/>
            <a:ext cx="9402594" cy="62932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804" y="1254534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9171" y="1422637"/>
            <a:ext cx="10666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Позволяет выявить, устранение какой причины поможет решить сразу несколько других</a:t>
            </a:r>
          </a:p>
        </p:txBody>
      </p:sp>
      <p:sp>
        <p:nvSpPr>
          <p:cNvPr id="9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6746" y="890492"/>
            <a:ext cx="8967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НИМИ. ДИАГРАММА СВЯЗЕЙ</a:t>
            </a:r>
          </a:p>
        </p:txBody>
      </p:sp>
      <p:grpSp>
        <p:nvGrpSpPr>
          <p:cNvPr id="242" name="Группа 241"/>
          <p:cNvGrpSpPr/>
          <p:nvPr/>
        </p:nvGrpSpPr>
        <p:grpSpPr>
          <a:xfrm>
            <a:off x="4909848" y="1877733"/>
            <a:ext cx="7167128" cy="4957091"/>
            <a:chOff x="4903498" y="1591983"/>
            <a:chExt cx="7167128" cy="4957091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283370" y="1591983"/>
              <a:ext cx="2714194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механизма хранения и доставки карт и/из </a:t>
              </a:r>
              <a:r>
                <a:rPr lang="ru-RU" sz="1000" b="1" dirty="0" err="1" smtClean="0"/>
                <a:t>картохранилища</a:t>
              </a:r>
              <a:endParaRPr lang="ru-RU" sz="1000" b="1" dirty="0" smtClean="0"/>
            </a:p>
            <a:p>
              <a:pPr algn="ctr">
                <a:spcBef>
                  <a:spcPts val="600"/>
                </a:spcBef>
              </a:pPr>
              <a:r>
                <a:rPr lang="ru-RU" sz="800" dirty="0"/>
                <a:t>Вход – 1</a:t>
              </a:r>
            </a:p>
            <a:p>
              <a:pPr algn="ctr"/>
              <a:r>
                <a:rPr lang="ru-RU" sz="800" dirty="0"/>
                <a:t>Выход - </a:t>
              </a:r>
              <a:r>
                <a:rPr lang="ru-RU" sz="800" b="1" dirty="0"/>
                <a:t>3</a:t>
              </a: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9374829" y="2593322"/>
              <a:ext cx="2242789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Карты хранятся </a:t>
              </a:r>
              <a:br>
                <a:rPr lang="ru-RU" sz="1000" b="1" dirty="0" smtClean="0"/>
              </a:br>
              <a:r>
                <a:rPr lang="ru-RU" sz="1000" b="1" dirty="0" smtClean="0"/>
                <a:t>в произвольном порядке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- 0</a:t>
              </a:r>
              <a:endParaRPr lang="ru-RU" sz="800" dirty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9827837" y="3680026"/>
              <a:ext cx="2242789" cy="97047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разделения функционала между регистраторами (все выполняют одну работу)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</a:t>
              </a:r>
              <a:r>
                <a:rPr lang="ru-RU" sz="800" b="1" dirty="0" smtClean="0"/>
                <a:t>3</a:t>
              </a:r>
              <a:endParaRPr lang="ru-RU" sz="800" b="1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9109390" y="5005182"/>
              <a:ext cx="2242789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Регистратор не успевает (не может) найти карту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3</a:t>
              </a:r>
            </a:p>
            <a:p>
              <a:pPr algn="ctr"/>
              <a:r>
                <a:rPr lang="ru-RU" sz="800" dirty="0" smtClean="0"/>
                <a:t>Выход - 0</a:t>
              </a:r>
              <a:endParaRPr lang="ru-RU" sz="800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7753534" y="5748855"/>
              <a:ext cx="1773866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Очереди в окна регистратуры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2</a:t>
              </a:r>
            </a:p>
            <a:p>
              <a:pPr algn="ctr"/>
              <a:r>
                <a:rPr lang="ru-RU" sz="800" dirty="0" smtClean="0"/>
                <a:t>Выход - 1</a:t>
              </a:r>
              <a:endParaRPr lang="ru-RU" sz="800" dirty="0"/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5790431" y="5414677"/>
              <a:ext cx="1773866" cy="970478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Часть карт не находится в </a:t>
              </a:r>
              <a:r>
                <a:rPr lang="ru-RU" sz="1000" b="1" dirty="0" err="1" smtClean="0"/>
                <a:t>картохранилище</a:t>
              </a:r>
              <a:endParaRPr lang="ru-RU" sz="1000" b="1" dirty="0" smtClean="0"/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- 1</a:t>
              </a:r>
              <a:endParaRPr lang="ru-RU" sz="800" dirty="0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4903498" y="4598142"/>
              <a:ext cx="1773866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Пациенты приходят не по записи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1</a:t>
              </a:r>
            </a:p>
            <a:p>
              <a:pPr algn="ctr"/>
              <a:r>
                <a:rPr lang="ru-RU" sz="800" dirty="0" smtClean="0"/>
                <a:t>Выход - 1</a:t>
              </a:r>
              <a:endParaRPr lang="ru-RU" sz="800" dirty="0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4903498" y="3365046"/>
              <a:ext cx="1773866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возможности электронной записи</a:t>
              </a:r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0</a:t>
              </a:r>
            </a:p>
            <a:p>
              <a:pPr algn="ctr"/>
              <a:r>
                <a:rPr lang="ru-RU" sz="800" dirty="0" smtClean="0"/>
                <a:t>Выход - </a:t>
              </a:r>
              <a:r>
                <a:rPr lang="ru-RU" sz="800" b="1" dirty="0" smtClean="0"/>
                <a:t>2</a:t>
              </a:r>
              <a:endParaRPr lang="ru-RU" sz="800" b="1" dirty="0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5648426" y="2304178"/>
              <a:ext cx="1915871" cy="80021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 smtClean="0"/>
                <a:t>Нет ответственного за работу </a:t>
              </a:r>
              <a:r>
                <a:rPr lang="ru-RU" sz="1000" b="1" dirty="0" err="1" smtClean="0"/>
                <a:t>картохранилища</a:t>
              </a:r>
              <a:endParaRPr lang="ru-RU" sz="1000" b="1" dirty="0" smtClean="0"/>
            </a:p>
            <a:p>
              <a:pPr algn="ctr">
                <a:spcBef>
                  <a:spcPts val="600"/>
                </a:spcBef>
              </a:pPr>
              <a:r>
                <a:rPr lang="ru-RU" sz="800" dirty="0" smtClean="0"/>
                <a:t>Вход – 2</a:t>
              </a:r>
            </a:p>
            <a:p>
              <a:pPr algn="ctr"/>
              <a:r>
                <a:rPr lang="ru-RU" sz="800" dirty="0" smtClean="0"/>
                <a:t>Выход - 0</a:t>
              </a:r>
              <a:endParaRPr lang="ru-RU" sz="800" dirty="0"/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7408985" y="2790092"/>
              <a:ext cx="2813328" cy="960819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 flipV="1">
              <a:off x="8944708" y="2460306"/>
              <a:ext cx="1286076" cy="1204802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H="1">
              <a:off x="6811110" y="2314991"/>
              <a:ext cx="1385270" cy="308337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>
              <a:off x="6330462" y="3765155"/>
              <a:ext cx="1910861" cy="198370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>
              <a:off x="6330462" y="4843335"/>
              <a:ext cx="1721561" cy="905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7283370" y="5193323"/>
              <a:ext cx="1826020" cy="555532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V="1">
              <a:off x="8461819" y="5405291"/>
              <a:ext cx="787689" cy="38413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>
              <a:off x="9527400" y="4464717"/>
              <a:ext cx="470164" cy="533534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>
              <a:off x="9109390" y="2213473"/>
              <a:ext cx="888174" cy="246833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/>
            <p:nvPr/>
          </p:nvCxnSpPr>
          <p:spPr>
            <a:xfrm flipH="1">
              <a:off x="6634370" y="2026144"/>
              <a:ext cx="929927" cy="288847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>
              <a:off x="6248400" y="3765155"/>
              <a:ext cx="0" cy="885349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Скругленный прямоугольник 52"/>
            <p:cNvSpPr/>
            <p:nvPr/>
          </p:nvSpPr>
          <p:spPr>
            <a:xfrm>
              <a:off x="7535975" y="3647458"/>
              <a:ext cx="2017502" cy="81724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FF7C80"/>
                  </a:solidFill>
                </a:rPr>
                <a:t>Карты </a:t>
              </a:r>
              <a:br>
                <a:rPr lang="ru-RU" sz="1400" b="1" dirty="0" smtClean="0">
                  <a:solidFill>
                    <a:srgbClr val="FF7C80"/>
                  </a:solidFill>
                </a:rPr>
              </a:br>
              <a:r>
                <a:rPr lang="ru-RU" sz="1400" b="1" dirty="0" smtClean="0">
                  <a:solidFill>
                    <a:srgbClr val="FF7C80"/>
                  </a:solidFill>
                </a:rPr>
                <a:t>не доставляются на прием вовремя</a:t>
              </a:r>
              <a:endParaRPr lang="ru-RU" sz="1400" b="1" dirty="0">
                <a:solidFill>
                  <a:srgbClr val="FF7C80"/>
                </a:solidFill>
              </a:endParaRPr>
            </a:p>
          </p:txBody>
        </p:sp>
        <p:sp>
          <p:nvSpPr>
            <p:cNvPr id="57" name="Овал 56"/>
            <p:cNvSpPr/>
            <p:nvPr/>
          </p:nvSpPr>
          <p:spPr>
            <a:xfrm>
              <a:off x="5423902" y="3750912"/>
              <a:ext cx="733058" cy="414354"/>
            </a:xfrm>
            <a:prstGeom prst="ellipse">
              <a:avLst/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8273938" y="1969095"/>
              <a:ext cx="733058" cy="414354"/>
            </a:xfrm>
            <a:prstGeom prst="ellipse">
              <a:avLst/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10582702" y="4236150"/>
              <a:ext cx="733058" cy="414354"/>
            </a:xfrm>
            <a:prstGeom prst="ellipse">
              <a:avLst/>
            </a:prstGeom>
            <a:noFill/>
            <a:ln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CustomShape 4"/>
          <p:cNvSpPr/>
          <p:nvPr/>
        </p:nvSpPr>
        <p:spPr>
          <a:xfrm>
            <a:off x="396786" y="1874322"/>
            <a:ext cx="4448328" cy="4811910"/>
          </a:xfrm>
          <a:prstGeom prst="bracketPair">
            <a:avLst>
              <a:gd name="adj" fmla="val 10529"/>
            </a:avLst>
          </a:prstGeom>
          <a:solidFill>
            <a:schemeClr val="bg1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</a:t>
            </a:r>
            <a:r>
              <a:rPr lang="ru-RU" b="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1. </a:t>
            </a:r>
            <a:r>
              <a:rPr lang="ru-RU" sz="1600" dirty="0" smtClean="0"/>
              <a:t>По </a:t>
            </a:r>
            <a:r>
              <a:rPr lang="ru-RU" sz="1600" dirty="0"/>
              <a:t>центру пишем название проблемы </a:t>
            </a:r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2. </a:t>
            </a:r>
            <a:r>
              <a:rPr lang="ru-RU" sz="1600" dirty="0"/>
              <a:t>Вокруг проблемы обозначаем источники </a:t>
            </a:r>
            <a:r>
              <a:rPr lang="ru-RU" sz="1600" dirty="0" smtClean="0"/>
              <a:t>проблемы</a:t>
            </a:r>
            <a:r>
              <a:rPr lang="ru-RU" sz="1600" dirty="0"/>
              <a:t>	</a:t>
            </a:r>
            <a:endParaRPr lang="ru-RU" sz="1600" dirty="0" smtClean="0"/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3.</a:t>
            </a:r>
            <a:r>
              <a:rPr lang="ru-RU" sz="1600" dirty="0" smtClean="0"/>
              <a:t> Обозначаем </a:t>
            </a:r>
            <a:r>
              <a:rPr lang="ru-RU" sz="1600" dirty="0"/>
              <a:t>графически стрелками связи между источниками по формату «причина-следствие»</a:t>
            </a:r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4. </a:t>
            </a:r>
            <a:r>
              <a:rPr lang="ru-RU" sz="1600" dirty="0"/>
              <a:t>Фиксируем под каждым источником количество «входящих» и «исходящих» стрелок </a:t>
            </a:r>
            <a:endParaRPr lang="ru-RU" sz="1600" dirty="0" smtClean="0"/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5050"/>
                </a:solidFill>
                <a:latin typeface="Arial Black" panose="020B0A04020102020204" pitchFamily="34" charset="0"/>
              </a:rPr>
              <a:t>Шаг 5.</a:t>
            </a:r>
            <a:r>
              <a:rPr lang="ru-RU" sz="1600" dirty="0"/>
              <a:t> Анализ. Устранение источников с наибольшим количеством «исходящих» стрелок позволит убрать все основные </a:t>
            </a:r>
            <a:r>
              <a:rPr lang="ru-RU" sz="1600" dirty="0" smtClean="0"/>
              <a:t>проблемы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940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66700" y="742215"/>
            <a:ext cx="9402594" cy="62932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06804" y="1254534"/>
            <a:ext cx="3628" cy="507958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FF5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4672" y="913284"/>
            <a:ext cx="8874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spc="-1" dirty="0" smtClean="0">
                <a:solidFill>
                  <a:schemeClr val="bg1"/>
                </a:solidFill>
                <a:latin typeface="+mj-lt"/>
              </a:rPr>
              <a:t>ВЫЯВЛЕНИЕ ПРОБЛЕМ И РАБОТА С НИМИ. ПИРАМИДА ПРОБЛЕМ</a:t>
            </a:r>
            <a:endParaRPr lang="ru-RU" sz="2000" b="1" spc="-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1624" y="1393329"/>
            <a:ext cx="6772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Пирамида проблем – инструмент, позволяющий ранжировать выявленные в процессе работы проблемы в зависимости от уровня, на котором находится их решение 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2165281" y="1511300"/>
            <a:ext cx="3713618" cy="4686300"/>
          </a:xfrm>
          <a:prstGeom prst="triangle">
            <a:avLst/>
          </a:prstGeom>
          <a:gradFill>
            <a:gsLst>
              <a:gs pos="7000">
                <a:srgbClr val="7030A0"/>
              </a:gs>
              <a:gs pos="50000">
                <a:srgbClr val="00B0F0"/>
              </a:gs>
              <a:gs pos="96000">
                <a:srgbClr val="9AE2A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77400" y="3432175"/>
            <a:ext cx="918260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77400" y="4702175"/>
            <a:ext cx="9182600" cy="0"/>
          </a:xfrm>
          <a:prstGeom prst="line">
            <a:avLst/>
          </a:prstGeom>
          <a:ln w="254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911624" y="2669589"/>
            <a:ext cx="5721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Проблемы, решение которых возможно только на федеральном уровне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68700" y="3858360"/>
            <a:ext cx="48913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Проблемы, решение которых возможно на региональном уровне</a:t>
            </a:r>
            <a:endParaRPr lang="ru-RU" sz="1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99940" y="5212250"/>
            <a:ext cx="56840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 smtClean="0"/>
              <a:t>Проблемы, решение которых связано с внутренним механизмом работы медицинской организации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46658" y="2070120"/>
            <a:ext cx="2404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Министерство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з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дравоохранения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РФ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6804" y="3545542"/>
            <a:ext cx="26858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Орган исполнительной власти субъекта </a:t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в сфере здравоохранения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096" y="5030984"/>
            <a:ext cx="20465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Медицинская организация, рабочая группа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47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219370"/>
              </p:ext>
            </p:extLst>
          </p:nvPr>
        </p:nvGraphicFramePr>
        <p:xfrm>
          <a:off x="977400" y="1267516"/>
          <a:ext cx="10490700" cy="2837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6700">
                  <a:extLst>
                    <a:ext uri="{9D8B030D-6E8A-4147-A177-3AD203B41FA5}">
                      <a16:colId xmlns:a16="http://schemas.microsoft.com/office/drawing/2014/main" val="884937634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val="30694378"/>
                    </a:ext>
                  </a:extLst>
                </a:gridCol>
              </a:tblGrid>
              <a:tr h="643362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Рабочая группа медицинской организации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избыточность стандарта при оказании ПМСП при определенной нозологии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110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Медицинская организация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 всесторонний анализ выявленной проблемы и путей ее решения на уровне субъекта 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277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Региональный центр организации первичной медико-санитарной помощи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представляет материалы, полученные в ходе проведенного анализа по выявленной проблеме, в орган исполнительной власти субъекта Российской Федерации в сфере охраны здоровья.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907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Орган исполнительной власти субъекта Российской Федерации в сфере охраны здоровья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проведена </a:t>
                      </a:r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по выявлению путей решения проблемы на уровне субъекта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0405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822383"/>
              </p:ext>
            </p:extLst>
          </p:nvPr>
        </p:nvGraphicFramePr>
        <p:xfrm>
          <a:off x="977400" y="5348030"/>
          <a:ext cx="10503400" cy="1084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000">
                  <a:extLst>
                    <a:ext uri="{9D8B030D-6E8A-4147-A177-3AD203B41FA5}">
                      <a16:colId xmlns:a16="http://schemas.microsoft.com/office/drawing/2014/main" val="4016015386"/>
                    </a:ext>
                  </a:extLst>
                </a:gridCol>
                <a:gridCol w="5359400">
                  <a:extLst>
                    <a:ext uri="{9D8B030D-6E8A-4147-A177-3AD203B41FA5}">
                      <a16:colId xmlns:a16="http://schemas.microsoft.com/office/drawing/2014/main" val="3149976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Региональный центр организации первичной медико-санитарной помощи 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направляет аналитические материалы в Центр организации ПМСП </a:t>
                      </a:r>
                      <a:r>
                        <a:rPr lang="ru-RU" sz="13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 обоснованием и предложениями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674143"/>
                  </a:ext>
                </a:extLst>
              </a:tr>
              <a:tr h="505400">
                <a:tc>
                  <a:txBody>
                    <a:bodyPr/>
                    <a:lstStyle/>
                    <a:p>
                      <a:r>
                        <a:rPr lang="ru-RU" sz="1600" b="1" i="0" u="none" strike="noStrike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Центр организации ПМСП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Министерство здравоохранения РФ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FF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698039"/>
                  </a:ext>
                </a:extLst>
              </a:tr>
            </a:tbl>
          </a:graphicData>
        </a:graphic>
      </p:graphicFrame>
      <p:sp>
        <p:nvSpPr>
          <p:cNvPr id="14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4700" y="723647"/>
            <a:ext cx="6894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ВЫЯВЛЕНИЕ ПРОБЛЕМ И РАБОТА С НИМИ. ПИРАМИДА ПРОБЛЕМ</a:t>
            </a:r>
            <a:endParaRPr lang="ru-RU" sz="1600" spc="-1" dirty="0"/>
          </a:p>
        </p:txBody>
      </p:sp>
      <p:sp>
        <p:nvSpPr>
          <p:cNvPr id="224" name="Равнобедренный треугольник 223"/>
          <p:cNvSpPr/>
          <p:nvPr/>
        </p:nvSpPr>
        <p:spPr>
          <a:xfrm rot="16200000" flipV="1">
            <a:off x="5772428" y="1539175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Равнобедренный треугольник 44"/>
          <p:cNvSpPr/>
          <p:nvPr/>
        </p:nvSpPr>
        <p:spPr>
          <a:xfrm rot="16200000" flipV="1">
            <a:off x="5772428" y="2078171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 rot="16200000" flipV="1">
            <a:off x="5772428" y="2751271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 rot="16200000" flipV="1">
            <a:off x="5772428" y="3638708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/>
          <p:cNvSpPr/>
          <p:nvPr/>
        </p:nvSpPr>
        <p:spPr>
          <a:xfrm rot="16200000" flipV="1">
            <a:off x="5772428" y="5551970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/>
          <p:cNvSpPr/>
          <p:nvPr/>
        </p:nvSpPr>
        <p:spPr>
          <a:xfrm rot="16200000" flipV="1">
            <a:off x="5772428" y="6125212"/>
            <a:ext cx="361008" cy="12211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/>
          <p:cNvSpPr/>
          <p:nvPr/>
        </p:nvSpPr>
        <p:spPr>
          <a:xfrm flipV="1">
            <a:off x="3394273" y="4149271"/>
            <a:ext cx="5488471" cy="1089135"/>
          </a:xfrm>
          <a:prstGeom prst="triangle">
            <a:avLst/>
          </a:prstGeom>
          <a:solidFill>
            <a:srgbClr val="B9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5042898" y="4192867"/>
            <a:ext cx="2191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Нет путей решения на региональном уровне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5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755554" y="1062201"/>
            <a:ext cx="8207964" cy="575378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8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4700" y="723647"/>
            <a:ext cx="6894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ВЫЯВЛЕНИЕ ПРОБЛЕМ И РАБОТА С НИМИ. ПИРАМИДА ПРОБЛЕМ.</a:t>
            </a:r>
            <a:endParaRPr lang="ru-RU" sz="1600" spc="-1" dirty="0"/>
          </a:p>
        </p:txBody>
      </p:sp>
      <p:sp>
        <p:nvSpPr>
          <p:cNvPr id="12" name="CustomShape 4"/>
          <p:cNvSpPr/>
          <p:nvPr/>
        </p:nvSpPr>
        <p:spPr>
          <a:xfrm>
            <a:off x="249245" y="2528882"/>
            <a:ext cx="3255821" cy="2519367"/>
          </a:xfrm>
          <a:prstGeom prst="wedgeRectCallout">
            <a:avLst>
              <a:gd name="adj1" fmla="val 81564"/>
              <a:gd name="adj2" fmla="val -47441"/>
            </a:avLst>
          </a:prstGeom>
          <a:solidFill>
            <a:srgbClr val="FFCDCD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r>
              <a:rPr lang="ru-RU" b="1" dirty="0"/>
              <a:t>Результат</a:t>
            </a:r>
            <a:r>
              <a:rPr lang="ru-RU" dirty="0"/>
              <a:t> проведенной </a:t>
            </a:r>
            <a:r>
              <a:rPr lang="ru-RU" b="1" dirty="0"/>
              <a:t>работы</a:t>
            </a:r>
            <a:r>
              <a:rPr lang="ru-RU" dirty="0"/>
              <a:t> по выявлению проблем  -  </a:t>
            </a:r>
            <a:r>
              <a:rPr lang="ru-RU" b="1" dirty="0"/>
              <a:t>определение коренных причин </a:t>
            </a:r>
            <a:r>
              <a:rPr lang="ru-RU" dirty="0"/>
              <a:t>и </a:t>
            </a:r>
            <a:r>
              <a:rPr lang="ru-RU" b="1" dirty="0"/>
              <a:t>мероприятий по </a:t>
            </a:r>
            <a:r>
              <a:rPr lang="ru-RU" b="1" dirty="0" smtClean="0"/>
              <a:t>их устранению </a:t>
            </a:r>
            <a:r>
              <a:rPr lang="ru-RU" dirty="0"/>
              <a:t>в </a:t>
            </a:r>
            <a:r>
              <a:rPr lang="ru-RU" dirty="0" smtClean="0"/>
              <a:t>соответствии</a:t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формой: </a:t>
            </a:r>
          </a:p>
        </p:txBody>
      </p:sp>
    </p:spTree>
    <p:extLst>
      <p:ext uri="{BB962C8B-B14F-4D97-AF65-F5344CB8AC3E}">
        <p14:creationId xmlns:p14="http://schemas.microsoft.com/office/powerpoint/2010/main" val="40183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75908" y="5987928"/>
            <a:ext cx="11692507" cy="814557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7063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49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700" y="747730"/>
            <a:ext cx="869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1" dirty="0" smtClean="0">
                <a:solidFill>
                  <a:schemeClr val="bg1"/>
                </a:solidFill>
              </a:rPr>
              <a:t>СОСТАВЛЕНИЕ ПЛАНА МЕРОПРИЯТИЙ ПО ДОСТИЖЕНИЮ </a:t>
            </a:r>
            <a:br>
              <a:rPr lang="ru-RU" b="1" spc="-1" dirty="0" smtClean="0">
                <a:solidFill>
                  <a:schemeClr val="bg1"/>
                </a:solidFill>
              </a:rPr>
            </a:br>
            <a:r>
              <a:rPr lang="ru-RU" b="1" spc="-1" dirty="0" smtClean="0">
                <a:solidFill>
                  <a:schemeClr val="bg1"/>
                </a:solidFill>
              </a:rPr>
              <a:t>ЦЕЛЕВОГО СОСТОЯНИЯ ПОТОКА </a:t>
            </a:r>
            <a:endParaRPr lang="ru-RU" b="1" spc="-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7800" y="6138491"/>
            <a:ext cx="1114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После составления карты целевого состояния </a:t>
            </a:r>
            <a:r>
              <a:rPr lang="ru-RU" sz="1600" b="1" dirty="0" smtClean="0"/>
              <a:t> -  составить </a:t>
            </a:r>
            <a:r>
              <a:rPr lang="ru-RU" sz="1600" b="1" dirty="0"/>
              <a:t>план мероприятий по устранению выявленных проблем для достижения целевого состояния </a:t>
            </a:r>
            <a:r>
              <a:rPr lang="ru-RU" sz="1600" b="1" dirty="0" smtClean="0"/>
              <a:t>потока  (для </a:t>
            </a:r>
            <a:r>
              <a:rPr lang="ru-RU" sz="1600" b="1" dirty="0"/>
              <a:t>визуализации </a:t>
            </a:r>
            <a:r>
              <a:rPr lang="ru-RU" sz="1600" b="1" dirty="0" smtClean="0"/>
              <a:t>использовать диаграмму </a:t>
            </a:r>
            <a:r>
              <a:rPr lang="ru-RU" sz="1600" b="1" dirty="0" err="1" smtClean="0"/>
              <a:t>Ганта</a:t>
            </a:r>
            <a:r>
              <a:rPr lang="ru-RU" sz="1600" b="1" dirty="0" smtClean="0"/>
              <a:t>) 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3231" r="2429"/>
          <a:stretch/>
        </p:blipFill>
        <p:spPr>
          <a:xfrm>
            <a:off x="1131622" y="1465710"/>
            <a:ext cx="10145978" cy="4522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2590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346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0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ОБЩИЕ ПОЛОЖЕНИЯ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6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3" t="7625" r="7113" b="1"/>
          <a:stretch/>
        </p:blipFill>
        <p:spPr>
          <a:xfrm>
            <a:off x="-282449" y="762120"/>
            <a:ext cx="7690597" cy="5909818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4937759" y="3121420"/>
            <a:ext cx="6887093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968240" y="3732455"/>
            <a:ext cx="0" cy="2940505"/>
          </a:xfrm>
          <a:prstGeom prst="line">
            <a:avLst/>
          </a:prstGeom>
          <a:solidFill>
            <a:srgbClr val="FF9900"/>
          </a:solidFill>
          <a:ln w="76200" cap="flat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Прямоугольник 7"/>
          <p:cNvSpPr/>
          <p:nvPr/>
        </p:nvSpPr>
        <p:spPr>
          <a:xfrm>
            <a:off x="5015363" y="3874362"/>
            <a:ext cx="6790440" cy="2779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72960" y="3980510"/>
            <a:ext cx="665189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 smtClean="0"/>
              <a:t>кадровая </a:t>
            </a:r>
            <a:r>
              <a:rPr lang="ru-RU" sz="2000" b="1" dirty="0"/>
              <a:t>ситуация в медицинской организации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увеличение объема оказываемых платных медицинских услуг 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обучение персонала </a:t>
            </a:r>
            <a:r>
              <a:rPr lang="en-US" sz="2000" b="1" dirty="0"/>
              <a:t>IT-</a:t>
            </a:r>
            <a:r>
              <a:rPr lang="ru-RU" sz="2000" b="1" dirty="0"/>
              <a:t>навыкам </a:t>
            </a:r>
          </a:p>
          <a:p>
            <a:pPr marL="285750" indent="-285750">
              <a:spcBef>
                <a:spcPts val="1800"/>
              </a:spcBef>
              <a:buClr>
                <a:schemeClr val="accent2">
                  <a:lumMod val="50000"/>
                </a:schemeClr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b="1" dirty="0"/>
              <a:t>психологические особенности поведения посетителей медицинской организации </a:t>
            </a:r>
          </a:p>
        </p:txBody>
      </p:sp>
      <p:sp>
        <p:nvSpPr>
          <p:cNvPr id="58" name="CustomShape 5"/>
          <p:cNvSpPr/>
          <p:nvPr/>
        </p:nvSpPr>
        <p:spPr>
          <a:xfrm>
            <a:off x="5172960" y="3148558"/>
            <a:ext cx="62418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Проблемы, которые </a:t>
            </a:r>
            <a:r>
              <a:rPr lang="ru-RU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не </a:t>
            </a: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решаются методами </a:t>
            </a:r>
            <a:endParaRPr lang="ru-RU" b="1" spc="-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бережливого </a:t>
            </a:r>
            <a:r>
              <a:rPr lang="ru-RU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производства: </a:t>
            </a:r>
          </a:p>
        </p:txBody>
      </p:sp>
    </p:spTree>
    <p:extLst>
      <p:ext uri="{BB962C8B-B14F-4D97-AF65-F5344CB8AC3E}">
        <p14:creationId xmlns:p14="http://schemas.microsoft.com/office/powerpoint/2010/main" val="37078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2" r="12688"/>
          <a:stretch/>
        </p:blipFill>
        <p:spPr>
          <a:xfrm>
            <a:off x="7381555" y="3109988"/>
            <a:ext cx="4588225" cy="272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70547" y="5582883"/>
            <a:ext cx="12021453" cy="1198866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06329" y="7063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151497" y="12590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50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905" y="790245"/>
            <a:ext cx="390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1" dirty="0" smtClean="0">
                <a:solidFill>
                  <a:schemeClr val="bg1"/>
                </a:solidFill>
              </a:rPr>
              <a:t>ПРОВЕДЕНИЕ KICK-OFF</a:t>
            </a:r>
            <a:endParaRPr lang="ru-RU" sz="2400" b="1" spc="-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450" y="1435595"/>
            <a:ext cx="9728482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200" b="1" spc="-1" dirty="0" err="1" smtClean="0">
                <a:latin typeface="Arial Black" panose="020B0A04020102020204" pitchFamily="34" charset="0"/>
              </a:rPr>
              <a:t>Kick-off</a:t>
            </a:r>
            <a:r>
              <a:rPr lang="ru-RU" sz="2200" b="1" spc="-1" dirty="0" smtClean="0">
                <a:latin typeface="Arial Black" panose="020B0A04020102020204" pitchFamily="34" charset="0"/>
              </a:rPr>
              <a:t> проводится совместно с представителями: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органа исполнительной власти субъекта Российской Федерации в сфере охраны здоровья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ФОМС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органа Росздравнадзора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территориального органа </a:t>
            </a:r>
            <a:r>
              <a:rPr lang="ru-RU" sz="2200" spc="-1" dirty="0" err="1" smtClean="0"/>
              <a:t>Роспотребнадзора</a:t>
            </a:r>
            <a:r>
              <a:rPr lang="ru-RU" sz="2200" spc="-1" dirty="0" smtClean="0"/>
              <a:t> 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РЦ ПМСП 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руководства медицинской организации</a:t>
            </a:r>
          </a:p>
          <a:p>
            <a:pPr marL="361950" indent="-28575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2200" spc="-1" dirty="0" smtClean="0"/>
              <a:t>командой проекта</a:t>
            </a:r>
            <a:endParaRPr lang="ru-RU" sz="2200" spc="-1" dirty="0"/>
          </a:p>
        </p:txBody>
      </p:sp>
      <p:sp>
        <p:nvSpPr>
          <p:cNvPr id="13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2. «ДИАГНОСТИКА И ЦЕЛЕВОЕ СОСТОЯНИЕ»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1225" y="5582883"/>
            <a:ext cx="11306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99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Результат данного этапа </a:t>
            </a:r>
            <a:r>
              <a:rPr lang="ru-RU" sz="2000" spc="-1" dirty="0"/>
              <a:t>- </a:t>
            </a:r>
            <a:r>
              <a:rPr lang="ru-RU" sz="2000" b="1" spc="-1" dirty="0"/>
              <a:t>план мероприятий по достижению целевого состояния</a:t>
            </a:r>
            <a:r>
              <a:rPr lang="ru-RU" sz="2000" spc="-1" dirty="0"/>
              <a:t>, утвержденный представителем органа исполнительной власти субъекта Российской Федерации в сфере охраны здоровья. </a:t>
            </a:r>
          </a:p>
        </p:txBody>
      </p:sp>
    </p:spTree>
    <p:extLst>
      <p:ext uri="{BB962C8B-B14F-4D97-AF65-F5344CB8AC3E}">
        <p14:creationId xmlns:p14="http://schemas.microsoft.com/office/powerpoint/2010/main" val="25696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56" y="3098371"/>
            <a:ext cx="363220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88701" y="5684451"/>
            <a:ext cx="10998448" cy="951426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3 «ВНЕДРЕНИЕ УЛУЧШЕНИЙ»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51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699" y="1291341"/>
            <a:ext cx="740813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2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На данном этапе осуществляется: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выполнение плана мероприятий</a:t>
            </a:r>
            <a:r>
              <a:rPr lang="ru-RU" sz="2200" b="1" dirty="0"/>
              <a:t> </a:t>
            </a:r>
            <a:r>
              <a:rPr lang="ru-RU" sz="2200" dirty="0"/>
              <a:t>согласно установленным срокам;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dirty="0"/>
              <a:t>периодическая </a:t>
            </a:r>
            <a:r>
              <a:rPr lang="ru-RU" sz="2200" b="1" dirty="0">
                <a:latin typeface="Arial Black" panose="020B0A04020102020204" pitchFamily="34" charset="0"/>
              </a:rPr>
              <a:t>оценка достижения целевых показателей</a:t>
            </a:r>
            <a:r>
              <a:rPr lang="ru-RU" sz="2200" b="1" dirty="0"/>
              <a:t> </a:t>
            </a:r>
            <a:r>
              <a:rPr lang="ru-RU" sz="2200" dirty="0" smtClean="0"/>
              <a:t>процесса;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корректировка выполнения плана мероприятий </a:t>
            </a:r>
            <a:r>
              <a:rPr lang="ru-RU" sz="2200" dirty="0"/>
              <a:t>при необходимости; </a:t>
            </a:r>
          </a:p>
          <a:p>
            <a:pPr marL="642938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200" b="1" dirty="0">
                <a:latin typeface="Arial Black" panose="020B0A04020102020204" pitchFamily="34" charset="0"/>
              </a:rPr>
              <a:t>еженедельный отчет команды проекта заказчику </a:t>
            </a:r>
            <a:r>
              <a:rPr lang="ru-RU" sz="2200" dirty="0" smtClean="0"/>
              <a:t>о </a:t>
            </a:r>
            <a:r>
              <a:rPr lang="ru-RU" sz="2200" dirty="0"/>
              <a:t>ходе реализации проекта по улучшению </a:t>
            </a:r>
            <a:r>
              <a:rPr lang="ru-RU" sz="2200" b="1" dirty="0"/>
              <a:t>непосредственно на рабочей площадке</a:t>
            </a:r>
            <a:r>
              <a:rPr lang="ru-RU" sz="2200" dirty="0"/>
              <a:t>. </a:t>
            </a:r>
          </a:p>
          <a:p>
            <a:pPr marL="285750" indent="-285750">
              <a:spcBef>
                <a:spcPts val="600"/>
              </a:spcBef>
              <a:buClr>
                <a:srgbClr val="FFFF00"/>
              </a:buClr>
              <a:buSzPct val="170000"/>
              <a:buFont typeface="Wingdings" panose="05000000000000000000" pitchFamily="2" charset="2"/>
              <a:buChar char="§"/>
            </a:pPr>
            <a:endParaRPr lang="ru-RU" sz="2200" dirty="0" smtClean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488700" y="1259047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Прямоугольник 3"/>
          <p:cNvSpPr/>
          <p:nvPr/>
        </p:nvSpPr>
        <p:spPr>
          <a:xfrm>
            <a:off x="769442" y="5773895"/>
            <a:ext cx="9822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Результатами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данного этапа </a:t>
            </a:r>
            <a:r>
              <a:rPr lang="ru-RU" sz="2000" dirty="0"/>
              <a:t>является </a:t>
            </a:r>
            <a:r>
              <a:rPr lang="ru-RU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достижение целевого </a:t>
            </a:r>
            <a:r>
              <a:rPr lang="ru-RU" sz="2000" b="1" dirty="0">
                <a:solidFill>
                  <a:srgbClr val="0070C0"/>
                </a:solidFill>
              </a:rPr>
              <a:t>состояния</a:t>
            </a:r>
            <a:r>
              <a:rPr lang="ru-RU" sz="2000" b="1" dirty="0"/>
              <a:t> </a:t>
            </a:r>
            <a:r>
              <a:rPr lang="ru-RU" sz="2000" dirty="0"/>
              <a:t>или иного состояния, обусловленного объективными </a:t>
            </a:r>
            <a:r>
              <a:rPr lang="ru-RU" sz="2000" dirty="0" smtClean="0"/>
              <a:t>причинами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512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47650" y="5656258"/>
            <a:ext cx="10559700" cy="1155294"/>
          </a:xfrm>
          <a:prstGeom prst="round2DiagRect">
            <a:avLst>
              <a:gd name="adj1" fmla="val 0"/>
              <a:gd name="adj2" fmla="val 3983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52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8700" y="1083603"/>
            <a:ext cx="9379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На данном этапе проводится: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 smtClean="0"/>
              <a:t>мониторинг </a:t>
            </a:r>
            <a:r>
              <a:rPr lang="ru-RU" sz="2000" dirty="0"/>
              <a:t>устойчивости улучшений, </a:t>
            </a:r>
            <a:endParaRPr lang="ru-RU" sz="2000" dirty="0" smtClean="0"/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 smtClean="0"/>
              <a:t>проведение </a:t>
            </a:r>
            <a:r>
              <a:rPr lang="ru-RU" sz="2000" dirty="0"/>
              <a:t>корректирующих действий </a:t>
            </a:r>
            <a:r>
              <a:rPr lang="ru-RU" sz="2000" dirty="0" smtClean="0"/>
              <a:t>(при необходимости)</a:t>
            </a:r>
          </a:p>
          <a:p>
            <a:pPr>
              <a:spcBef>
                <a:spcPts val="600"/>
              </a:spcBef>
            </a:pPr>
            <a:r>
              <a:rPr lang="ru-RU" sz="2000" b="1" spc="-1" dirty="0" smtClean="0">
                <a:latin typeface="Arial Black" panose="020B0A04020102020204" pitchFamily="34" charset="0"/>
              </a:rPr>
              <a:t>Результат </a:t>
            </a:r>
            <a:r>
              <a:rPr lang="ru-RU" sz="2000" b="1" spc="-1" dirty="0">
                <a:latin typeface="Arial Black" panose="020B0A04020102020204" pitchFamily="34" charset="0"/>
              </a:rPr>
              <a:t>данного этапа - </a:t>
            </a:r>
            <a:r>
              <a:rPr lang="ru-RU" sz="2000" b="1" dirty="0" smtClean="0"/>
              <a:t>стандартизация </a:t>
            </a:r>
            <a:r>
              <a:rPr lang="ru-RU" sz="2000" b="1" dirty="0"/>
              <a:t>процесса </a:t>
            </a:r>
            <a:r>
              <a:rPr lang="ru-RU" sz="2000" dirty="0"/>
              <a:t>с целью сохранения и стабилизации достигнутых </a:t>
            </a:r>
            <a:r>
              <a:rPr lang="ru-RU" sz="2000" dirty="0" smtClean="0"/>
              <a:t>результатов. </a:t>
            </a:r>
          </a:p>
          <a:p>
            <a:pPr>
              <a:spcBef>
                <a:spcPts val="600"/>
              </a:spcBef>
            </a:pPr>
            <a:r>
              <a:rPr lang="ru-RU" sz="2000" b="1" spc="-1" dirty="0">
                <a:latin typeface="Arial Black" panose="020B0A04020102020204" pitchFamily="34" charset="0"/>
              </a:rPr>
              <a:t>Пересмотр</a:t>
            </a:r>
            <a:r>
              <a:rPr lang="ru-RU" sz="2000" dirty="0" smtClean="0"/>
              <a:t> </a:t>
            </a:r>
            <a:r>
              <a:rPr lang="ru-RU" sz="2000" dirty="0"/>
              <a:t>разработанных стандартов улучшенных </a:t>
            </a:r>
            <a:r>
              <a:rPr lang="ru-RU" sz="2000" dirty="0" smtClean="0"/>
              <a:t>процессов:</a:t>
            </a:r>
          </a:p>
          <a:p>
            <a:pPr marL="728663" lvl="1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не реже 1 раза в год</a:t>
            </a:r>
            <a:r>
              <a:rPr lang="ru-RU" sz="2000" dirty="0" smtClean="0"/>
              <a:t>;</a:t>
            </a:r>
            <a:endParaRPr lang="ru-RU" sz="2000" b="1" spc="-1" dirty="0" smtClean="0">
              <a:latin typeface="Arial Black" panose="020B0A040201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b="1" spc="-1" dirty="0" smtClean="0">
                <a:latin typeface="Arial Black" panose="020B0A04020102020204" pitchFamily="34" charset="0"/>
              </a:rPr>
              <a:t>Обновление</a:t>
            </a:r>
            <a:r>
              <a:rPr lang="ru-RU" sz="2000" dirty="0" smtClean="0"/>
              <a:t> </a:t>
            </a:r>
            <a:r>
              <a:rPr lang="ru-RU" sz="2000" dirty="0"/>
              <a:t>имеющихся стандартов по мере </a:t>
            </a:r>
            <a:r>
              <a:rPr lang="ru-RU" sz="2000" dirty="0" smtClean="0"/>
              <a:t>необходимости: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в том числе при дополнительном оснащении структурных подразделений новым медицинским оборудованием (техникой) или ее модернизации, </a:t>
            </a:r>
          </a:p>
          <a:p>
            <a:pPr marL="728663" indent="-285750">
              <a:spcBef>
                <a:spcPts val="600"/>
              </a:spcBef>
              <a:buClr>
                <a:srgbClr val="0070C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000" dirty="0"/>
              <a:t>внедрении новых методик и пр. </a:t>
            </a:r>
            <a:endParaRPr lang="ru-RU" sz="2000" dirty="0" smtClean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7650" y="1123950"/>
            <a:ext cx="0" cy="521970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43" y="1582031"/>
            <a:ext cx="3652157" cy="319563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5700" y="5772240"/>
            <a:ext cx="100236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/>
              <a:t>Стоит учитывать, что </a:t>
            </a:r>
            <a:r>
              <a:rPr lang="ru-RU" b="1" dirty="0"/>
              <a:t>борьба с потерями </a:t>
            </a:r>
            <a:r>
              <a:rPr lang="ru-RU" dirty="0"/>
              <a:t>может осуществляться как путем </a:t>
            </a:r>
            <a:r>
              <a:rPr lang="ru-RU" b="1" dirty="0"/>
              <a:t>открытия полноценных проектов</a:t>
            </a:r>
            <a:r>
              <a:rPr lang="ru-RU" dirty="0"/>
              <a:t>, </a:t>
            </a:r>
            <a:r>
              <a:rPr lang="ru-RU" b="1" dirty="0"/>
              <a:t>так и без этого</a:t>
            </a:r>
            <a:r>
              <a:rPr lang="ru-RU" dirty="0"/>
              <a:t>: часть потерь может быть устранена путем применения инструмента 5С.</a:t>
            </a:r>
          </a:p>
        </p:txBody>
      </p:sp>
    </p:spTree>
    <p:extLst>
      <p:ext uri="{BB962C8B-B14F-4D97-AF65-F5344CB8AC3E}">
        <p14:creationId xmlns:p14="http://schemas.microsoft.com/office/powerpoint/2010/main" val="3401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8700" y="1949656"/>
            <a:ext cx="916965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План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проведения мониторинга: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1. </a:t>
            </a:r>
            <a:r>
              <a:rPr lang="ru-RU" sz="2000" dirty="0"/>
              <a:t>Определить показатели, соответствующие поставленным целям.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2. </a:t>
            </a:r>
            <a:r>
              <a:rPr lang="ru-RU" sz="2000" dirty="0"/>
              <a:t>Установить источники информации для расчета показателей.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3. </a:t>
            </a:r>
            <a:r>
              <a:rPr lang="ru-RU" sz="2000" dirty="0"/>
              <a:t>Выбрать методы сбора информации (анкетирование, интервью, наблюдение, изучение документации).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4. </a:t>
            </a:r>
            <a:r>
              <a:rPr lang="ru-RU" sz="2000" dirty="0"/>
              <a:t>Определить частоту и график сбора информации и расчета показателей.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5. </a:t>
            </a:r>
            <a:r>
              <a:rPr lang="ru-RU" sz="2000" dirty="0"/>
              <a:t>Назначить ответственных за сбор, анализ информации, расчет показателей.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6. </a:t>
            </a:r>
            <a:r>
              <a:rPr lang="ru-RU" sz="2000" dirty="0"/>
              <a:t>Выбрать технологию обработки и анализа информации. 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latin typeface="Arial Black" panose="020B0A04020102020204" pitchFamily="34" charset="0"/>
              </a:rPr>
              <a:t>7. </a:t>
            </a:r>
            <a:r>
              <a:rPr lang="ru-RU" sz="2000" dirty="0"/>
              <a:t>Определить, кому передавать и как использовать результаты анализа.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7650" y="1447800"/>
            <a:ext cx="0" cy="5219700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01579" y="990612"/>
            <a:ext cx="9266271" cy="761114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122" y="1044956"/>
            <a:ext cx="976467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bg1"/>
                </a:solidFill>
                <a:latin typeface="Arial Black" panose="020B0A04020102020204" pitchFamily="34" charset="0"/>
              </a:rPr>
              <a:t>Мониторинг устойчивости улучшений, внедренных </a:t>
            </a:r>
            <a:br>
              <a:rPr lang="ru-RU" sz="2000" b="1" spc="-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b="1" spc="-1" dirty="0">
                <a:solidFill>
                  <a:schemeClr val="bg1"/>
                </a:solidFill>
                <a:latin typeface="Arial Black" panose="020B0A04020102020204" pitchFamily="34" charset="0"/>
              </a:rPr>
              <a:t>в результате реализации проекта</a:t>
            </a:r>
          </a:p>
          <a:p>
            <a:pPr>
              <a:spcBef>
                <a:spcPts val="600"/>
              </a:spcBef>
            </a:pP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0" y="1229448"/>
            <a:ext cx="2423277" cy="457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54</a:t>
            </a:fld>
            <a:endParaRPr lang="ru-RU" sz="2000" b="0" strike="noStrike" spc="-1">
              <a:latin typeface="Times New Roman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553199"/>
              </p:ext>
            </p:extLst>
          </p:nvPr>
        </p:nvGraphicFramePr>
        <p:xfrm>
          <a:off x="776491" y="1454122"/>
          <a:ext cx="10446898" cy="51549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5728">
                  <a:extLst>
                    <a:ext uri="{9D8B030D-6E8A-4147-A177-3AD203B41FA5}">
                      <a16:colId xmlns:a16="http://schemas.microsoft.com/office/drawing/2014/main" val="416689968"/>
                    </a:ext>
                  </a:extLst>
                </a:gridCol>
                <a:gridCol w="3357491">
                  <a:extLst>
                    <a:ext uri="{9D8B030D-6E8A-4147-A177-3AD203B41FA5}">
                      <a16:colId xmlns:a16="http://schemas.microsoft.com/office/drawing/2014/main" val="785551996"/>
                    </a:ext>
                  </a:extLst>
                </a:gridCol>
                <a:gridCol w="6423679">
                  <a:extLst>
                    <a:ext uri="{9D8B030D-6E8A-4147-A177-3AD203B41FA5}">
                      <a16:colId xmlns:a16="http://schemas.microsoft.com/office/drawing/2014/main" val="75292639"/>
                    </a:ext>
                  </a:extLst>
                </a:gridCol>
              </a:tblGrid>
              <a:tr h="771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№</a:t>
                      </a:r>
                      <a:endParaRPr lang="ru-RU" sz="1600" b="1" kern="100" dirty="0">
                        <a:solidFill>
                          <a:schemeClr val="bg1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45021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План проведения мониторинга устойчивости внедренных улучшений  в рамках реализации проекта по улучшению процесса диспансеризации определенных групп взрослого населения </a:t>
                      </a:r>
                      <a:r>
                        <a:rPr lang="ru-RU" sz="1600" b="1" kern="100" dirty="0" smtClean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женщин </a:t>
                      </a:r>
                      <a:r>
                        <a:rPr lang="ru-RU" sz="1600" b="1" kern="100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возрастной категории 39-70 лет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592905"/>
                  </a:ext>
                </a:extLst>
              </a:tr>
              <a:tr h="545308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indent="3619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Показатели, соответствующие поставленным целям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«количество визитов в поликлинику при прохождении диспансеризации» — не более 3 визитов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503598"/>
                  </a:ext>
                </a:extLst>
              </a:tr>
              <a:tr h="545308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амбулаторная карта пациента (форма 025/у), карта учета диспансеризации (форма 131/у), в том числе в электронном виде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28165"/>
                  </a:ext>
                </a:extLst>
              </a:tr>
              <a:tr h="36536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 сбора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изучение документации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702946"/>
                  </a:ext>
                </a:extLst>
              </a:tr>
              <a:tr h="37239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Частота и график сбора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еженедельно по пятницам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63368"/>
                  </a:ext>
                </a:extLst>
              </a:tr>
              <a:tr h="539081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Ответственный за сбор и анализ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заведующий кабинетом/отделением медицинской профилактики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182100"/>
                  </a:ext>
                </a:extLst>
              </a:tr>
              <a:tr h="792845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Технология обработки и анализа информации 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амбулаторных карт, карт учета диспансеризации пациентов, завершивших диспансеризацию за прошедшую неделю, в том числе с использованием медицинской информационной системы.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138584"/>
                  </a:ext>
                </a:extLst>
              </a:tr>
              <a:tr h="1000316"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1400" b="1" kern="1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 </a:t>
                      </a:r>
                      <a:r>
                        <a:rPr lang="ru-RU" sz="1400" b="1" kern="1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ru-RU" sz="1400" b="1" kern="1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и использование </a:t>
                      </a:r>
                      <a:r>
                        <a:rPr lang="ru-RU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информации</a:t>
                      </a:r>
                      <a:endParaRPr lang="ru-RU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предоставляется заведующей поликлиникой;</a:t>
                      </a:r>
                    </a:p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отслеживания устойчивости внедренных улучшений информация размещается в инфоцентре еженедельно в виде графика; </a:t>
                      </a:r>
                    </a:p>
                    <a:p>
                      <a:pPr marL="7200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превышении показателя (количество визитов </a:t>
                      </a:r>
                      <a:r>
                        <a:rPr lang="ru-RU" sz="14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3) проводится </a:t>
                      </a:r>
                      <a:r>
                        <a:rPr lang="ru-RU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причин и принимаются управленческие решения</a:t>
                      </a:r>
                    </a:p>
                  </a:txBody>
                  <a:tcPr marL="19681" marR="21649" marT="21649" marB="21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0340899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62886" y="1026358"/>
            <a:ext cx="81759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spc="-1" dirty="0" smtClean="0"/>
              <a:t>МОНИТОРИНГ УСТОЙЧИВОСТИ УЛУЧШЕНИЯ ПРОЦЕССА ДИСПАНСЕРИЗАЦИИ </a:t>
            </a:r>
            <a:endParaRPr lang="ru-RU" sz="1600" spc="-1" dirty="0"/>
          </a:p>
        </p:txBody>
      </p: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648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55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226466" y="1083480"/>
            <a:ext cx="9739067" cy="5429159"/>
            <a:chOff x="951480" y="1083480"/>
            <a:chExt cx="9739067" cy="54291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Прямоугольник с двумя скругленными соседними углами 2"/>
            <p:cNvSpPr/>
            <p:nvPr/>
          </p:nvSpPr>
          <p:spPr>
            <a:xfrm flipV="1">
              <a:off x="951480" y="1696533"/>
              <a:ext cx="9739067" cy="4816106"/>
            </a:xfrm>
            <a:prstGeom prst="round2SameRect">
              <a:avLst>
                <a:gd name="adj1" fmla="val 7325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l="21986" t="27607" r="22351" b="14281"/>
            <a:stretch/>
          </p:blipFill>
          <p:spPr>
            <a:xfrm>
              <a:off x="1727200" y="1725101"/>
              <a:ext cx="8378587" cy="4781176"/>
            </a:xfrm>
            <a:prstGeom prst="rect">
              <a:avLst/>
            </a:prstGeom>
          </p:spPr>
        </p:pic>
        <p:sp>
          <p:nvSpPr>
            <p:cNvPr id="5" name="Прямоугольник с двумя скругленными соседними углами 4"/>
            <p:cNvSpPr/>
            <p:nvPr/>
          </p:nvSpPr>
          <p:spPr>
            <a:xfrm>
              <a:off x="977400" y="1083480"/>
              <a:ext cx="9713147" cy="613053"/>
            </a:xfrm>
            <a:prstGeom prst="round2SameRect">
              <a:avLst/>
            </a:prstGeom>
            <a:solidFill>
              <a:srgbClr val="33993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Реализация </a:t>
              </a:r>
              <a:r>
                <a:rPr lang="ru-RU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проекта по улучшению процесса диспансеризации определенных групп взрослого населения женщин возрастной категории 30-39 лет </a:t>
              </a:r>
              <a:r>
                <a:rPr lang="ru-RU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(мониторинг устойчивости)</a:t>
              </a:r>
              <a:endPara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0880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349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488700" y="1011269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РАЗРАБОТКА СТАНДАРТНОЙ ОПЕРАЦИОННОЙ КАРТЫ (СОК) </a:t>
            </a:r>
            <a:endParaRPr lang="ru-RU" b="1" spc="-1" dirty="0">
              <a:solidFill>
                <a:schemeClr val="bg1"/>
              </a:solidFill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700" y="1664752"/>
            <a:ext cx="108841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1" dirty="0">
                <a:latin typeface="Arial Black" panose="020B0A04020102020204" pitchFamily="34" charset="0"/>
              </a:rPr>
              <a:t>Основные требования к рабочему стандарту: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краткость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использование </a:t>
            </a:r>
            <a:r>
              <a:rPr lang="ru-RU" sz="1600" dirty="0"/>
              <a:t>средств визуализации (фотографии, эскизы</a:t>
            </a:r>
            <a:r>
              <a:rPr lang="ru-RU" sz="1600" dirty="0" smtClean="0"/>
              <a:t>)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отражение </a:t>
            </a:r>
            <a:r>
              <a:rPr lang="ru-RU" sz="1600" dirty="0"/>
              <a:t>последовательности выполнения </a:t>
            </a:r>
            <a:r>
              <a:rPr lang="ru-RU" sz="1600" dirty="0" smtClean="0"/>
              <a:t>элементов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 smtClean="0"/>
              <a:t>отражение требований </a:t>
            </a:r>
            <a:r>
              <a:rPr lang="ru-RU" sz="1600" dirty="0"/>
              <a:t>к безопасному производству </a:t>
            </a:r>
            <a:r>
              <a:rPr lang="ru-RU" sz="1600" dirty="0" smtClean="0"/>
              <a:t>работ</a:t>
            </a:r>
          </a:p>
          <a:p>
            <a:pPr>
              <a:buClr>
                <a:srgbClr val="FFCC00"/>
              </a:buClr>
              <a:buSzPct val="170000"/>
            </a:pPr>
            <a:endParaRPr lang="ru-RU" sz="1600" b="1" spc="-1" dirty="0" smtClean="0">
              <a:latin typeface="Arial Black" panose="020B0A04020102020204" pitchFamily="34" charset="0"/>
            </a:endParaRPr>
          </a:p>
          <a:p>
            <a:r>
              <a:rPr lang="ru-RU" sz="1600" b="1" spc="-1" dirty="0" smtClean="0">
                <a:latin typeface="Arial Black" panose="020B0A04020102020204" pitchFamily="34" charset="0"/>
              </a:rPr>
              <a:t>Правила </a:t>
            </a:r>
            <a:r>
              <a:rPr lang="ru-RU" sz="1600" b="1" spc="-1" dirty="0">
                <a:latin typeface="Arial Black" panose="020B0A04020102020204" pitchFamily="34" charset="0"/>
              </a:rPr>
              <a:t>составления </a:t>
            </a:r>
            <a:r>
              <a:rPr lang="ru-RU" sz="1600" b="1" spc="-1" dirty="0" smtClean="0">
                <a:latin typeface="Arial Black" panose="020B0A04020102020204" pitchFamily="34" charset="0"/>
              </a:rPr>
              <a:t>СОК </a:t>
            </a:r>
            <a:endParaRPr lang="ru-RU" sz="1600" b="1" spc="-1" dirty="0">
              <a:latin typeface="Arial Black" panose="020B0A04020102020204" pitchFamily="34" charset="0"/>
            </a:endParaRPr>
          </a:p>
          <a:p>
            <a:pPr>
              <a:buClr>
                <a:schemeClr val="bg1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1.</a:t>
            </a:r>
            <a:r>
              <a:rPr lang="ru-RU" sz="1600" dirty="0" smtClean="0"/>
              <a:t> СОК </a:t>
            </a:r>
            <a:r>
              <a:rPr lang="ru-RU" sz="1600" dirty="0"/>
              <a:t>составляется путем непосредственного наблюдения операции. </a:t>
            </a:r>
          </a:p>
          <a:p>
            <a:r>
              <a:rPr lang="ru-RU" sz="1600" dirty="0"/>
              <a:t>Количество наблюдений  - не менее 7 – 10 циклов. Наблюдать операцию необходимо при выполнении ее разными операторами из числа наиболее </a:t>
            </a:r>
            <a:r>
              <a:rPr lang="ru-RU" sz="1600" dirty="0" smtClean="0"/>
              <a:t>эффективных </a:t>
            </a:r>
            <a:endParaRPr lang="ru-RU" sz="1600" dirty="0"/>
          </a:p>
          <a:p>
            <a:pPr>
              <a:buClr>
                <a:schemeClr val="bg1"/>
              </a:buClr>
            </a:pPr>
            <a:r>
              <a:rPr lang="ru-RU" sz="1600" dirty="0">
                <a:latin typeface="Arial Black" panose="020B0A04020102020204" pitchFamily="34" charset="0"/>
              </a:rPr>
              <a:t>2.</a:t>
            </a:r>
            <a:r>
              <a:rPr lang="ru-RU" sz="1600" dirty="0"/>
              <a:t> Содержание СОК описать простым и понятным языком</a:t>
            </a:r>
          </a:p>
          <a:p>
            <a:pPr>
              <a:buClr>
                <a:schemeClr val="bg1"/>
              </a:buClr>
            </a:pPr>
            <a:r>
              <a:rPr lang="ru-RU" sz="1600" dirty="0">
                <a:latin typeface="Arial Black" panose="020B0A04020102020204" pitchFamily="34" charset="0"/>
              </a:rPr>
              <a:t>3. </a:t>
            </a:r>
            <a:r>
              <a:rPr lang="ru-RU" sz="1600" dirty="0"/>
              <a:t>Каждый этап разработки, каждый пункт СОК нужно согласовывать с работником, который эту операцию </a:t>
            </a:r>
            <a:r>
              <a:rPr lang="ru-RU" sz="1600" dirty="0" smtClean="0"/>
              <a:t>выполняет </a:t>
            </a:r>
          </a:p>
          <a:p>
            <a:pPr>
              <a:buClr>
                <a:schemeClr val="bg1"/>
              </a:buClr>
            </a:pPr>
            <a:r>
              <a:rPr lang="ru-RU" sz="1600" dirty="0" smtClean="0">
                <a:latin typeface="Arial Black" panose="020B0A04020102020204" pitchFamily="34" charset="0"/>
              </a:rPr>
              <a:t>4</a:t>
            </a:r>
            <a:r>
              <a:rPr lang="ru-RU" sz="1600" dirty="0">
                <a:latin typeface="Arial Black" panose="020B0A04020102020204" pitchFamily="34" charset="0"/>
              </a:rPr>
              <a:t>. </a:t>
            </a:r>
            <a:r>
              <a:rPr lang="ru-RU" sz="1600" dirty="0"/>
              <a:t>СОК должен размещаться на одном листе формата </a:t>
            </a:r>
            <a:r>
              <a:rPr lang="ru-RU" sz="1600" dirty="0" smtClean="0"/>
              <a:t>А4 </a:t>
            </a:r>
            <a:endParaRPr lang="ru-RU" sz="1600" dirty="0"/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Допускается размещение СОК на большем количестве листов, либо использование листа формата А3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Второй и последующие листы СОК могут быть оформлены в виде приложения к СОК, в котором даются детальные пояснения по выполнению какого-либо из шагов рабочей последовательности </a:t>
            </a:r>
          </a:p>
          <a:p>
            <a:pPr marL="639763" indent="-285750">
              <a:buClr>
                <a:srgbClr val="00B050"/>
              </a:buClr>
              <a:buSzPct val="140000"/>
              <a:buFont typeface="Wingdings" panose="05000000000000000000" pitchFamily="2" charset="2"/>
              <a:buChar char="§"/>
            </a:pPr>
            <a:r>
              <a:rPr lang="ru-RU" sz="1600" dirty="0"/>
              <a:t>Если стандартизируемая операция слишком емкая, следует рассмотреть возможность разделения ее на несколько более простых</a:t>
            </a:r>
          </a:p>
          <a:p>
            <a:pPr marL="354013"/>
            <a:endParaRPr lang="ru-RU" sz="16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465300" y="862206"/>
            <a:ext cx="4307600" cy="2585844"/>
            <a:chOff x="1536700" y="1185441"/>
            <a:chExt cx="9511700" cy="567256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72"/>
            <a:stretch/>
          </p:blipFill>
          <p:spPr>
            <a:xfrm>
              <a:off x="1536700" y="1185441"/>
              <a:ext cx="9511700" cy="567256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739" y="1597490"/>
              <a:ext cx="6669987" cy="4486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71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/>
        </p:blipFill>
        <p:spPr>
          <a:xfrm>
            <a:off x="1536700" y="1185441"/>
            <a:ext cx="9511700" cy="5672560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57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625848" y="1587500"/>
            <a:ext cx="7191251" cy="4496056"/>
            <a:chOff x="1785031" y="1025016"/>
            <a:chExt cx="9329611" cy="58329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250" y="1037976"/>
              <a:ext cx="8653346" cy="5820024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785031" y="1025016"/>
              <a:ext cx="9329611" cy="1202778"/>
            </a:xfrm>
            <a:prstGeom prst="ellipse">
              <a:avLst/>
            </a:prstGeom>
            <a:noFill/>
            <a:ln w="762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32922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5899" y="2498786"/>
            <a:ext cx="5537201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b="1" spc="-1" dirty="0">
                <a:latin typeface="Arial Black" panose="020B0A04020102020204" pitchFamily="34" charset="0"/>
              </a:rPr>
              <a:t>Правила заполнения бланка СОК. </a:t>
            </a:r>
          </a:p>
          <a:p>
            <a:pPr>
              <a:spcBef>
                <a:spcPts val="600"/>
              </a:spcBef>
            </a:pPr>
            <a:r>
              <a:rPr lang="ru-RU" sz="1500" dirty="0" smtClean="0"/>
              <a:t>Разделы </a:t>
            </a:r>
            <a:r>
              <a:rPr lang="ru-RU" sz="1500" dirty="0"/>
              <a:t>СОК для заполнения: </a:t>
            </a:r>
            <a:endParaRPr lang="ru-RU" sz="1500" dirty="0" smtClean="0"/>
          </a:p>
          <a:p>
            <a:pPr>
              <a:spcBef>
                <a:spcPts val="600"/>
              </a:spcBef>
            </a:pPr>
            <a:r>
              <a:rPr lang="ru-RU" sz="1500" dirty="0" smtClean="0"/>
              <a:t>Информация </a:t>
            </a:r>
            <a:r>
              <a:rPr lang="ru-RU" sz="1500" dirty="0"/>
              <a:t>о </a:t>
            </a:r>
            <a:r>
              <a:rPr lang="ru-RU" sz="1500" dirty="0" smtClean="0"/>
              <a:t>документе.</a:t>
            </a:r>
            <a:endParaRPr lang="ru-RU" sz="1500" dirty="0"/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сведения о рабочем месте, где применяется данный стандарт: наименование организации, подразделения, отделения, кабинета с указанием его номера; </a:t>
            </a:r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наименование СОК; </a:t>
            </a:r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наименование стандартизированной </a:t>
            </a:r>
            <a:r>
              <a:rPr lang="ru-RU" sz="1500" dirty="0" smtClean="0"/>
              <a:t>операции: сведения </a:t>
            </a:r>
            <a:r>
              <a:rPr lang="ru-RU" sz="1500" dirty="0"/>
              <a:t>о действиях работника, месте их выполнения, используемых </a:t>
            </a:r>
            <a:r>
              <a:rPr lang="ru-RU" sz="1500" dirty="0" smtClean="0"/>
              <a:t>инструментах;</a:t>
            </a:r>
            <a:endParaRPr lang="ru-RU" sz="1500" dirty="0"/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учетные сведения СОК: регистрационный номер, время начала действия стандарта, порядковый номер листа и общее количество листов документа; </a:t>
            </a:r>
          </a:p>
          <a:p>
            <a:pPr marL="266700" indent="-26670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§"/>
            </a:pPr>
            <a:r>
              <a:rPr lang="ru-RU" sz="1500" dirty="0"/>
              <a:t>время такта операции (расчетный интервал времени, которое затрачивается на производство одной медицинской услуги или комплекса таких услуг). </a:t>
            </a:r>
            <a:endParaRPr lang="ru-RU" sz="1500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37"/>
          <a:stretch/>
        </p:blipFill>
        <p:spPr>
          <a:xfrm>
            <a:off x="825500" y="1277628"/>
            <a:ext cx="10579100" cy="10491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29300" y="2632507"/>
            <a:ext cx="64389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500" dirty="0" smtClean="0"/>
              <a:t>Время такта рассчитывается </a:t>
            </a:r>
            <a:r>
              <a:rPr lang="ru-RU" sz="1500" dirty="0"/>
              <a:t>по формуле: </a:t>
            </a:r>
          </a:p>
          <a:p>
            <a:pPr>
              <a:spcBef>
                <a:spcPts val="600"/>
              </a:spcBef>
            </a:pPr>
            <a:r>
              <a:rPr lang="ru-RU" sz="1500" dirty="0" smtClean="0"/>
              <a:t>Вт = </a:t>
            </a:r>
            <a:r>
              <a:rPr lang="ru-RU" sz="1500" dirty="0"/>
              <a:t>Доступное для работы </a:t>
            </a:r>
            <a:r>
              <a:rPr lang="ru-RU" sz="1500" dirty="0" smtClean="0"/>
              <a:t>время / Количество </a:t>
            </a:r>
            <a:r>
              <a:rPr lang="ru-RU" sz="1500" dirty="0"/>
              <a:t>медицинских услуг </a:t>
            </a:r>
            <a:endParaRPr lang="ru-RU" sz="1500" dirty="0" smtClean="0"/>
          </a:p>
          <a:p>
            <a:pPr>
              <a:spcBef>
                <a:spcPts val="600"/>
              </a:spcBef>
            </a:pPr>
            <a:r>
              <a:rPr lang="ru-RU" sz="1500" dirty="0" smtClean="0"/>
              <a:t>Где:</a:t>
            </a:r>
            <a:endParaRPr lang="ru-RU" sz="1500" dirty="0"/>
          </a:p>
          <a:p>
            <a:pPr marL="285750" indent="-28575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b="1" dirty="0" smtClean="0"/>
              <a:t>доступное </a:t>
            </a:r>
            <a:r>
              <a:rPr lang="ru-RU" sz="1500" b="1" dirty="0"/>
              <a:t>для работы время </a:t>
            </a:r>
            <a:r>
              <a:rPr lang="ru-RU" sz="1500" dirty="0"/>
              <a:t>– все рабочее время без учета обеденного времени, регламентированных перерывов, планового ремонта и обслуживания, когда работа не производится; </a:t>
            </a:r>
          </a:p>
          <a:p>
            <a:pPr marL="285750" indent="-285750">
              <a:spcBef>
                <a:spcPts val="600"/>
              </a:spcBef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b="1" dirty="0"/>
              <a:t>количество медицинских услуг </a:t>
            </a:r>
            <a:r>
              <a:rPr lang="ru-RU" sz="1500" dirty="0"/>
              <a:t>– необходимое запланированное количество медицинских услуг (забор крови, прием пациента, флюорографическое исследование и т.д.). </a:t>
            </a:r>
          </a:p>
          <a:p>
            <a:pPr>
              <a:spcBef>
                <a:spcPts val="600"/>
              </a:spcBef>
              <a:buClr>
                <a:srgbClr val="00B050"/>
              </a:buClr>
              <a:buSzPct val="120000"/>
            </a:pPr>
            <a:r>
              <a:rPr lang="ru-RU" sz="1500" b="1" dirty="0"/>
              <a:t>Время такта периодически пересчитывается </a:t>
            </a:r>
            <a:r>
              <a:rPr lang="ru-RU" sz="1500" dirty="0"/>
              <a:t>в зависимости от изменений потребности заказчика и доступного времени. </a:t>
            </a:r>
          </a:p>
          <a:p>
            <a:pPr>
              <a:spcBef>
                <a:spcPts val="600"/>
              </a:spcBef>
              <a:buClr>
                <a:srgbClr val="00B050"/>
              </a:buClr>
              <a:buSzPct val="120000"/>
            </a:pPr>
            <a:r>
              <a:rPr lang="ru-RU" sz="1500" b="1" dirty="0"/>
              <a:t>Н</a:t>
            </a:r>
            <a:r>
              <a:rPr lang="ru-RU" sz="1500" b="1" dirty="0" smtClean="0"/>
              <a:t>умерация </a:t>
            </a:r>
            <a:r>
              <a:rPr lang="ru-RU" sz="1500" b="1" dirty="0"/>
              <a:t>СОК должна быть последовательной и нарастающей </a:t>
            </a:r>
            <a:r>
              <a:rPr lang="ru-RU" sz="1500" dirty="0"/>
              <a:t>в порядке разработки обновленных версий данного стандарта. </a:t>
            </a:r>
            <a:endParaRPr lang="ru-RU" sz="1500" dirty="0" smtClean="0"/>
          </a:p>
          <a:p>
            <a:pPr>
              <a:spcBef>
                <a:spcPts val="600"/>
              </a:spcBef>
              <a:buClr>
                <a:srgbClr val="00B050"/>
              </a:buClr>
              <a:buSzPct val="120000"/>
            </a:pPr>
            <a:r>
              <a:rPr lang="ru-RU" sz="1500" dirty="0" smtClean="0"/>
              <a:t>Время </a:t>
            </a:r>
            <a:r>
              <a:rPr lang="ru-RU" sz="1500" dirty="0"/>
              <a:t>начала действия стандарта определяется руководителем организации. </a:t>
            </a:r>
          </a:p>
        </p:txBody>
      </p:sp>
      <p:sp>
        <p:nvSpPr>
          <p:cNvPr id="8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29300" y="2952750"/>
            <a:ext cx="6134100" cy="323850"/>
          </a:xfrm>
          <a:prstGeom prst="rect">
            <a:avLst/>
          </a:prstGeom>
          <a:noFill/>
          <a:ln>
            <a:solidFill>
              <a:srgbClr val="B7F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45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/>
        </p:blipFill>
        <p:spPr>
          <a:xfrm>
            <a:off x="1263950" y="1185441"/>
            <a:ext cx="9511700" cy="5672560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59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429289" y="1511300"/>
            <a:ext cx="7333422" cy="4851400"/>
            <a:chOff x="1527717" y="985867"/>
            <a:chExt cx="8876371" cy="5872132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267" y="985867"/>
              <a:ext cx="8730821" cy="5872132"/>
            </a:xfrm>
            <a:prstGeom prst="rect">
              <a:avLst/>
            </a:prstGeom>
          </p:spPr>
        </p:pic>
        <p:sp>
          <p:nvSpPr>
            <p:cNvPr id="6" name="Овал 5"/>
            <p:cNvSpPr/>
            <p:nvPr/>
          </p:nvSpPr>
          <p:spPr>
            <a:xfrm>
              <a:off x="1527717" y="1839950"/>
              <a:ext cx="5129561" cy="3367669"/>
            </a:xfrm>
            <a:prstGeom prst="ellipse">
              <a:avLst/>
            </a:prstGeom>
            <a:noFill/>
            <a:ln w="762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936966" y="91594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</p:spTree>
    <p:extLst>
      <p:ext uri="{BB962C8B-B14F-4D97-AF65-F5344CB8AC3E}">
        <p14:creationId xmlns:p14="http://schemas.microsoft.com/office/powerpoint/2010/main" val="121138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71156" y="5859698"/>
            <a:ext cx="11581358" cy="942787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04800" y="769804"/>
            <a:ext cx="1088136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</a:t>
            </a:fld>
            <a:endParaRPr lang="ru-RU" sz="2000" b="0" strike="noStrike" spc="-1">
              <a:latin typeface="Times New Roman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37979" y="1366209"/>
            <a:ext cx="33177" cy="5214205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CustomShape 5"/>
          <p:cNvSpPr/>
          <p:nvPr/>
        </p:nvSpPr>
        <p:spPr>
          <a:xfrm>
            <a:off x="554940" y="799006"/>
            <a:ext cx="10890000" cy="690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должен быть заинтересован в проведении обучения коллектива принципам, инструментам, методам и философии «БЕРЕЖЛИВОГО ПРОИЗВОДСТВА»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ПРОЕКТА ПО УЛУЧШЕНИЮ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8700" y="1586922"/>
            <a:ext cx="114638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buSzPct val="100000"/>
              <a:buAutoNum type="arabicPeriod"/>
            </a:pPr>
            <a:r>
              <a:rPr lang="ru-RU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Проект по улучшению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 медицинской организации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реализуется комплексно</a:t>
            </a:r>
            <a:r>
              <a:rPr lang="ru-RU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на всех уровнях системы организации медицинской помощи,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с участием большинства сотрудников.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Внедрение принципов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бережливого производства происходит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«сверху вниз»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Важный </a:t>
            </a:r>
            <a:r>
              <a:rPr lang="ru-RU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элемент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вовлеченность руководства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 процесс положительных изменений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На старте проекта по улучшению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задача </a:t>
            </a:r>
            <a:r>
              <a:rPr lang="ru-RU" b="1" dirty="0" smtClean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руководителя </a:t>
            </a: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- формирование положительного отношения персонала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медицинской организации к проектной деятельности</a:t>
            </a:r>
          </a:p>
          <a:p>
            <a:pPr lvl="0" hangingPunct="0">
              <a:buSzPct val="100000"/>
              <a:buAutoNum type="arabicPeriod"/>
            </a:pPr>
            <a:r>
              <a:rPr lang="ru-RU" b="1" dirty="0">
                <a:latin typeface="Arial Black" panose="020B0A04020102020204" pitchFamily="34" charset="0"/>
                <a:ea typeface="Microsoft YaHei" pitchFamily="2"/>
                <a:cs typeface="Arial" panose="020B0604020202020204" pitchFamily="34" charset="0"/>
              </a:rPr>
              <a:t> Руководитель медицинской организации: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активное участие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во внедрении принципов бережливого производства,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выделение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необходимых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ресурсов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консультирование команды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по вопросам компетенции,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проявление интереса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к достижениям команды,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присутствие на стартовых совещаниях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ru-RU" dirty="0" err="1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kick-off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),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поощрение участников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рабочей группы (команды) проекта по результатам работы.</a:t>
            </a:r>
          </a:p>
          <a:p>
            <a:pPr marL="789749" marR="0" lvl="0" indent="-285750" hangingPunct="0">
              <a:buClr>
                <a:srgbClr val="00B050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заинтересован в проведении обучения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сотрудников философии, принципам, инструментам и методам бережливого производства.  </a:t>
            </a:r>
            <a:endParaRPr lang="ru-RU" dirty="0" smtClean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R="0" lvl="0" hangingPunct="0">
              <a:buClr>
                <a:schemeClr val="bg1"/>
              </a:buClr>
              <a:buSzPct val="170000"/>
              <a:tabLst/>
            </a:pPr>
            <a:endParaRPr lang="ru-RU" sz="800" dirty="0" smtClean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R="0" lvl="0" hangingPunct="0">
              <a:buClr>
                <a:schemeClr val="bg1"/>
              </a:buClr>
              <a:buSzPct val="170000"/>
              <a:tabLst/>
            </a:pPr>
            <a:r>
              <a:rPr lang="ru-RU" b="1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Руководитель </a:t>
            </a:r>
            <a:r>
              <a:rPr lang="ru-RU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должен пройти соответствующее обучение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наряду с персоналом медицинской организации, </a:t>
            </a:r>
            <a:r>
              <a:rPr lang="ru-RU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формируя своим примером приверженность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принципам бережливого производства </a:t>
            </a: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у </a:t>
            </a:r>
            <a:r>
              <a:rPr lang="ru-RU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всего коллектива</a:t>
            </a:r>
            <a:endParaRPr lang="ru-RU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132"/>
          <a:stretch/>
        </p:blipFill>
        <p:spPr>
          <a:xfrm>
            <a:off x="5130732" y="1718131"/>
            <a:ext cx="7366067" cy="5078313"/>
          </a:xfrm>
          <a:prstGeom prst="rect">
            <a:avLst/>
          </a:prstGeom>
        </p:spPr>
      </p:pic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60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27980" b="23985"/>
          <a:stretch/>
        </p:blipFill>
        <p:spPr>
          <a:xfrm>
            <a:off x="5353050" y="2000250"/>
            <a:ext cx="6512502" cy="3926646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951480" y="357786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</a:t>
            </a:r>
            <a:b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</a:b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302" y="1718131"/>
            <a:ext cx="50097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№ шага» </a:t>
            </a:r>
            <a:r>
              <a:rPr lang="ru-RU" sz="1600" b="1" dirty="0" smtClean="0"/>
              <a:t> </a:t>
            </a:r>
            <a:r>
              <a:rPr lang="ru-RU" sz="1600" dirty="0" smtClean="0"/>
              <a:t>- порядковый </a:t>
            </a:r>
            <a:r>
              <a:rPr lang="ru-RU" sz="1600" dirty="0"/>
              <a:t>номер шага рабочей последовательности. </a:t>
            </a:r>
          </a:p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Рабочая пошаговая последовательность и используемый инструментарий»</a:t>
            </a:r>
            <a:r>
              <a:rPr lang="ru-RU" sz="1600" dirty="0"/>
              <a:t> </a:t>
            </a:r>
            <a:r>
              <a:rPr lang="ru-RU" sz="1600" dirty="0" smtClean="0"/>
              <a:t> - пошаговая </a:t>
            </a:r>
            <a:r>
              <a:rPr lang="ru-RU" sz="1600" dirty="0"/>
              <a:t>рабочая последовательность выполнения стандартизируемой операции включая переходы и </a:t>
            </a:r>
            <a:r>
              <a:rPr lang="ru-RU" sz="1600" dirty="0" smtClean="0"/>
              <a:t>ожидания; </a:t>
            </a:r>
            <a:r>
              <a:rPr lang="ru-RU" sz="1600" dirty="0"/>
              <a:t>указываются инструменты, применяемые для выполнения каждого шага. </a:t>
            </a:r>
          </a:p>
          <a:p>
            <a:pPr>
              <a:spcBef>
                <a:spcPts val="600"/>
              </a:spcBef>
            </a:pPr>
            <a:r>
              <a:rPr lang="ru-RU" sz="1600" b="1" dirty="0" smtClean="0"/>
              <a:t>«Показатели. Время, сек.» </a:t>
            </a:r>
            <a:r>
              <a:rPr lang="ru-RU" sz="1600" dirty="0" smtClean="0"/>
              <a:t>  - время </a:t>
            </a:r>
            <a:r>
              <a:rPr lang="ru-RU" sz="1600" dirty="0"/>
              <a:t>цикла выполнения соответствующего шага операции в </a:t>
            </a:r>
            <a:r>
              <a:rPr lang="ru-RU" sz="1600" dirty="0" smtClean="0"/>
              <a:t>секундах (хронометраж).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Показатели. Ходьба, м.»</a:t>
            </a:r>
            <a:r>
              <a:rPr lang="ru-RU" sz="1600" dirty="0"/>
              <a:t> </a:t>
            </a:r>
            <a:r>
              <a:rPr lang="ru-RU" sz="1600" dirty="0" smtClean="0"/>
              <a:t> -  </a:t>
            </a:r>
            <a:r>
              <a:rPr lang="ru-RU" sz="1600" dirty="0"/>
              <a:t>расстояние в </a:t>
            </a:r>
            <a:r>
              <a:rPr lang="ru-RU" sz="1600" dirty="0" smtClean="0"/>
              <a:t>метрах (проходит </a:t>
            </a:r>
            <a:r>
              <a:rPr lang="ru-RU" sz="1600" dirty="0"/>
              <a:t>работник при выполнении </a:t>
            </a:r>
            <a:r>
              <a:rPr lang="ru-RU" sz="1600" dirty="0" smtClean="0"/>
              <a:t>шага операции). </a:t>
            </a:r>
            <a:endParaRPr lang="ru-RU" sz="1600" dirty="0"/>
          </a:p>
          <a:p>
            <a:pPr>
              <a:spcBef>
                <a:spcPts val="600"/>
              </a:spcBef>
            </a:pPr>
            <a:r>
              <a:rPr lang="ru-RU" sz="1600" b="1" dirty="0" smtClean="0"/>
              <a:t>«</a:t>
            </a:r>
            <a:r>
              <a:rPr lang="ru-RU" sz="1600" b="1" dirty="0"/>
              <a:t>Ключевые указания» </a:t>
            </a:r>
            <a:r>
              <a:rPr lang="ru-RU" sz="1600" dirty="0"/>
              <a:t>специальными </a:t>
            </a:r>
            <a:r>
              <a:rPr lang="ru-RU" sz="1600" dirty="0" smtClean="0"/>
              <a:t>символами, </a:t>
            </a:r>
            <a:r>
              <a:rPr lang="ru-RU" sz="1600" dirty="0"/>
              <a:t>отмечаются действия, имеющие особое </a:t>
            </a:r>
            <a:r>
              <a:rPr lang="ru-RU" sz="1600" dirty="0" smtClean="0"/>
              <a:t>значение</a:t>
            </a:r>
            <a:r>
              <a:rPr lang="ru-RU" sz="1600" dirty="0"/>
              <a:t> </a:t>
            </a:r>
            <a:r>
              <a:rPr lang="ru-RU" sz="1600" dirty="0" smtClean="0"/>
              <a:t>(шаги, критичные </a:t>
            </a:r>
            <a:r>
              <a:rPr lang="ru-RU" sz="1600" dirty="0"/>
              <a:t>с точки зрения технологии, охраны труда, выполнения параметров </a:t>
            </a:r>
            <a:r>
              <a:rPr lang="ru-RU" sz="1600" dirty="0" smtClean="0"/>
              <a:t>качества). </a:t>
            </a:r>
            <a:endParaRPr lang="ru-RU" sz="1600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01579" y="934926"/>
            <a:ext cx="7589871" cy="645350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89410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Shape 1"/>
          <p:cNvSpPr txBox="1"/>
          <p:nvPr/>
        </p:nvSpPr>
        <p:spPr>
          <a:xfrm>
            <a:off x="488700" y="1011269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b="1" spc="-1" dirty="0" smtClean="0">
                <a:solidFill>
                  <a:schemeClr val="bg1"/>
                </a:solidFill>
              </a:rPr>
              <a:t>РАЗРАБОТКА СТАНДАРТНОЙ ОПЕРАЦИОННОЙ КАРТЫ (СОК) </a:t>
            </a:r>
            <a:endParaRPr lang="ru-RU" b="1" spc="-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r="27980" b="23985"/>
          <a:stretch/>
        </p:blipFill>
        <p:spPr>
          <a:xfrm>
            <a:off x="6312785" y="3033897"/>
            <a:ext cx="5336885" cy="349379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2" name="TextShape 1"/>
          <p:cNvSpPr txBox="1"/>
          <p:nvPr/>
        </p:nvSpPr>
        <p:spPr>
          <a:xfrm>
            <a:off x="951480" y="872893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ru-RU" sz="1600" spc="-1" dirty="0" smtClean="0"/>
              <a:t>РАЗРАБОТКА СТАНДАРТНОЙ ОПЕРАЦИОННОЙ КАРТЫ «УСЛОВНЫЕ ОБОЗНАЧЕНИЯ».   </a:t>
            </a:r>
            <a:endParaRPr lang="ru-RU" sz="1600" spc="-1" dirty="0"/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61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6329" t="13211" r="23454" b="5471"/>
          <a:stretch/>
        </p:blipFill>
        <p:spPr>
          <a:xfrm>
            <a:off x="406181" y="1400232"/>
            <a:ext cx="5762695" cy="5127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7377" t="43106" r="24750" b="34519"/>
          <a:stretch/>
        </p:blipFill>
        <p:spPr>
          <a:xfrm>
            <a:off x="6312785" y="1400233"/>
            <a:ext cx="5336885" cy="1498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622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79" y="89786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62</a:t>
            </a:fld>
            <a:endParaRPr lang="ru-RU" sz="2000" b="0" strike="noStrike" spc="-1">
              <a:latin typeface="Times New Roman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24722" y="1384300"/>
            <a:ext cx="8067773" cy="5169652"/>
            <a:chOff x="1256828" y="971063"/>
            <a:chExt cx="9082745" cy="582002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227" y="971063"/>
              <a:ext cx="8653346" cy="58200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Овал 5"/>
            <p:cNvSpPr/>
            <p:nvPr/>
          </p:nvSpPr>
          <p:spPr>
            <a:xfrm>
              <a:off x="7750098" y="971063"/>
              <a:ext cx="2464419" cy="4417569"/>
            </a:xfrm>
            <a:prstGeom prst="ellipse">
              <a:avLst/>
            </a:prstGeom>
            <a:noFill/>
            <a:ln w="508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 rot="16200000">
              <a:off x="3802795" y="2691839"/>
              <a:ext cx="650032" cy="5741965"/>
            </a:xfrm>
            <a:prstGeom prst="ellipse">
              <a:avLst/>
            </a:prstGeom>
            <a:noFill/>
            <a:ln w="508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6200000">
              <a:off x="5515079" y="2355329"/>
              <a:ext cx="650032" cy="7968265"/>
            </a:xfrm>
            <a:prstGeom prst="ellipse">
              <a:avLst/>
            </a:prstGeom>
            <a:noFill/>
            <a:ln w="50800">
              <a:solidFill>
                <a:srgbClr val="FF7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ая выноска 2"/>
          <p:cNvSpPr/>
          <p:nvPr/>
        </p:nvSpPr>
        <p:spPr>
          <a:xfrm>
            <a:off x="10237808" y="1761617"/>
            <a:ext cx="1706137" cy="981307"/>
          </a:xfrm>
          <a:prstGeom prst="wedgeRectCallout">
            <a:avLst>
              <a:gd name="adj1" fmla="val -83651"/>
              <a:gd name="adj2" fmla="val 50947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>
                <a:solidFill>
                  <a:schemeClr val="bg1"/>
                </a:solidFill>
              </a:rPr>
              <a:t>Графическая часть СОК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18585" y="3997886"/>
            <a:ext cx="1706137" cy="1186081"/>
          </a:xfrm>
          <a:prstGeom prst="wedgeRectCallout">
            <a:avLst>
              <a:gd name="adj1" fmla="val 74611"/>
              <a:gd name="adj2" fmla="val 67078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bg1"/>
                </a:solidFill>
              </a:rPr>
              <a:t>Сведения </a:t>
            </a:r>
            <a:r>
              <a:rPr lang="ru-RU" sz="1300" b="1" dirty="0" smtClean="0">
                <a:solidFill>
                  <a:schemeClr val="bg1"/>
                </a:solidFill>
              </a:rPr>
              <a:t/>
            </a:r>
            <a:br>
              <a:rPr lang="ru-RU" sz="13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>о </a:t>
            </a:r>
            <a:r>
              <a:rPr lang="ru-RU" sz="1300" b="1" dirty="0">
                <a:solidFill>
                  <a:schemeClr val="bg1"/>
                </a:solidFill>
              </a:rPr>
              <a:t>применяемых средствах индивидуальной защиты 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0195330" y="5202012"/>
            <a:ext cx="1706137" cy="981307"/>
          </a:xfrm>
          <a:prstGeom prst="wedgeRectCallout">
            <a:avLst>
              <a:gd name="adj1" fmla="val -117564"/>
              <a:gd name="adj2" fmla="val 45455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bg1"/>
                </a:solidFill>
              </a:rPr>
              <a:t>Таблица распределения (подписи)</a:t>
            </a:r>
          </a:p>
        </p:txBody>
      </p:sp>
      <p:sp>
        <p:nvSpPr>
          <p:cNvPr id="14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027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63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951479" y="897865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 smtClean="0"/>
              <a:t>РАЗРАБОТКА СТАНДАРТНОЙ ОПЕРАЦИОННОЙ КАРТЫ (СОК) </a:t>
            </a:r>
            <a:endParaRPr lang="ru-RU" sz="1600" spc="-1" dirty="0"/>
          </a:p>
        </p:txBody>
      </p:sp>
      <p:sp>
        <p:nvSpPr>
          <p:cNvPr id="7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" b="2107"/>
          <a:stretch/>
        </p:blipFill>
        <p:spPr>
          <a:xfrm>
            <a:off x="342919" y="1387105"/>
            <a:ext cx="7048481" cy="4576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07" y="1387105"/>
            <a:ext cx="4027852" cy="5173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6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01579" y="933652"/>
            <a:ext cx="8085171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46747" y="4824504"/>
            <a:ext cx="10745103" cy="1519146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64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951480" y="277959"/>
            <a:ext cx="5919220" cy="65569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4 «ЗАКРЕПЛЕНИЕ РЕЗУЛЬТАТОВ И ЗАКРЫТИЕ ПРОЕКТА»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2876" y="1872336"/>
            <a:ext cx="9937974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dirty="0" smtClean="0"/>
              <a:t>не </a:t>
            </a:r>
            <a:r>
              <a:rPr lang="ru-RU" sz="2400" dirty="0"/>
              <a:t>реже 1 раза в год;</a:t>
            </a:r>
          </a:p>
          <a:p>
            <a:pPr marL="285750" indent="-285750">
              <a:spcBef>
                <a:spcPts val="600"/>
              </a:spcBef>
              <a:buClr>
                <a:schemeClr val="bg1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dirty="0"/>
              <a:t>обновление имеющихся стандартов по мере необходимости:</a:t>
            </a:r>
          </a:p>
          <a:p>
            <a:pPr marL="728663" indent="-285750">
              <a:spcBef>
                <a:spcPts val="600"/>
              </a:spcBef>
              <a:buClr>
                <a:srgbClr val="00B05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400" dirty="0"/>
              <a:t>в том числе при дополнительном оснащении структурных подразделений новым медицинским оборудованием (техникой) или ее модернизации, </a:t>
            </a:r>
          </a:p>
          <a:p>
            <a:pPr marL="728663" indent="-285750">
              <a:spcBef>
                <a:spcPts val="600"/>
              </a:spcBef>
              <a:buClr>
                <a:srgbClr val="00B05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2400" dirty="0"/>
              <a:t>внедрении новых методик и пр. </a:t>
            </a:r>
            <a:endParaRPr lang="ru-RU" sz="2400" dirty="0" smtClean="0"/>
          </a:p>
          <a:p>
            <a:pPr marL="442913">
              <a:spcBef>
                <a:spcPts val="600"/>
              </a:spcBef>
              <a:buClr>
                <a:srgbClr val="00B050"/>
              </a:buClr>
              <a:buSzPct val="150000"/>
            </a:pPr>
            <a:endParaRPr lang="ru-RU" sz="2400" dirty="0"/>
          </a:p>
          <a:p>
            <a:pPr>
              <a:spcBef>
                <a:spcPts val="600"/>
              </a:spcBef>
            </a:pPr>
            <a:r>
              <a:rPr lang="ru-RU" sz="2400" dirty="0"/>
              <a:t>Стоит учитывать, что борьба с потерями может осуществляться как путем открытия полноценных проектов, так и без этого: часть потерь может быть устранена путем применения инструмента 5С.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01579" y="934925"/>
            <a:ext cx="8085171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7647"/>
            <a:ext cx="0" cy="441785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847149" y="933854"/>
            <a:ext cx="683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Пересмотр разработанных стандартов улучшенных процессов: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6374"/>
            <a:ext cx="0" cy="441785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753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65</a:t>
            </a:fld>
            <a:endParaRPr lang="ru-RU" sz="2000" b="0" strike="noStrike" spc="-1">
              <a:latin typeface="Times New Roman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512340" y="1963402"/>
            <a:ext cx="4018385" cy="301378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8834"/>
          <a:stretch/>
        </p:blipFill>
        <p:spPr>
          <a:xfrm>
            <a:off x="8030782" y="3977157"/>
            <a:ext cx="4008818" cy="274098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88699" y="1963402"/>
            <a:ext cx="52574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000" b="1" dirty="0" smtClean="0">
                <a:latin typeface="Arial Black" panose="020B0A04020102020204" pitchFamily="34" charset="0"/>
              </a:rPr>
              <a:t>1</a:t>
            </a:r>
            <a:r>
              <a:rPr lang="ru-RU" sz="2000" b="1" dirty="0">
                <a:latin typeface="Arial Black" panose="020B0A04020102020204" pitchFamily="34" charset="0"/>
              </a:rPr>
              <a:t>. </a:t>
            </a:r>
            <a:r>
              <a:rPr lang="ru-RU" sz="2000" b="1" dirty="0"/>
              <a:t>Сортировка, удаление </a:t>
            </a:r>
            <a:r>
              <a:rPr lang="ru-RU" sz="2000" b="1" dirty="0" smtClean="0"/>
              <a:t>ненужного 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2. </a:t>
            </a:r>
            <a:r>
              <a:rPr lang="ru-RU" sz="2000" b="1" dirty="0"/>
              <a:t>Соблюдение порядка, самоорганизация, определение для каждой вещи своего места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3. </a:t>
            </a:r>
            <a:r>
              <a:rPr lang="ru-RU" sz="2000" b="1" dirty="0"/>
              <a:t>Соблюдение чистоты, систематическая </a:t>
            </a:r>
            <a:r>
              <a:rPr lang="ru-RU" sz="2000" b="1" dirty="0" smtClean="0"/>
              <a:t>уборка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4. </a:t>
            </a:r>
            <a:r>
              <a:rPr lang="ru-RU" sz="2000" b="1" dirty="0"/>
              <a:t>Стандартизация процессов, </a:t>
            </a:r>
            <a:r>
              <a:rPr lang="ru-RU" sz="2000" b="1" dirty="0" smtClean="0"/>
              <a:t>операций </a:t>
            </a:r>
            <a:endParaRPr lang="ru-RU" sz="2000" b="1" dirty="0"/>
          </a:p>
          <a:p>
            <a:pPr>
              <a:spcBef>
                <a:spcPts val="1800"/>
              </a:spcBef>
            </a:pPr>
            <a:r>
              <a:rPr lang="ru-RU" sz="2000" b="1" dirty="0">
                <a:latin typeface="Arial Black" panose="020B0A04020102020204" pitchFamily="34" charset="0"/>
              </a:rPr>
              <a:t>5. </a:t>
            </a:r>
            <a:r>
              <a:rPr lang="ru-RU" sz="2000" b="1" dirty="0"/>
              <a:t>Совершенствование порядка и </a:t>
            </a:r>
            <a:r>
              <a:rPr lang="ru-RU" sz="2000" b="1" dirty="0" smtClean="0"/>
              <a:t>дисциплина </a:t>
            </a:r>
            <a:endParaRPr lang="ru-RU" sz="2000" b="1" dirty="0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01579" y="933652"/>
            <a:ext cx="8085171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46747" y="1486374"/>
            <a:ext cx="0" cy="4417853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780797" y="1140452"/>
            <a:ext cx="6259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Ключевые принципы системы 5С: </a:t>
            </a:r>
          </a:p>
        </p:txBody>
      </p:sp>
    </p:spTree>
    <p:extLst>
      <p:ext uri="{BB962C8B-B14F-4D97-AF65-F5344CB8AC3E}">
        <p14:creationId xmlns:p14="http://schemas.microsoft.com/office/powerpoint/2010/main" val="24728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01580" y="933652"/>
            <a:ext cx="4654200" cy="782933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39679" y="1523842"/>
            <a:ext cx="0" cy="495315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2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66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0851" y="1123732"/>
            <a:ext cx="33306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-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ШАГ 1: СОРТИРОВКА </a:t>
            </a:r>
            <a:endParaRPr lang="ru-RU" sz="2000" spc="-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8700" y="1946797"/>
            <a:ext cx="779805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spc="-1" dirty="0">
                <a:solidFill>
                  <a:srgbClr val="0070C0"/>
                </a:solidFill>
                <a:latin typeface="Arial Black" panose="020B0A04020102020204" pitchFamily="34" charset="0"/>
              </a:rPr>
              <a:t>Задача: классификация предметов по степени их необходимости на рабочих местах. </a:t>
            </a:r>
          </a:p>
          <a:p>
            <a:pPr>
              <a:spcBef>
                <a:spcPts val="600"/>
              </a:spcBef>
            </a:pPr>
            <a:endParaRPr lang="ru-RU" sz="1300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dirty="0" smtClean="0"/>
              <a:t>Все </a:t>
            </a:r>
            <a:r>
              <a:rPr lang="ru-RU" dirty="0"/>
              <a:t>предметы в рабочей зоне делятся на 3 категории, </a:t>
            </a:r>
            <a:r>
              <a:rPr lang="ru-RU" dirty="0" smtClean="0"/>
              <a:t>и маркируются </a:t>
            </a:r>
            <a:r>
              <a:rPr lang="ru-RU" dirty="0" err="1" smtClean="0"/>
              <a:t>стикерами</a:t>
            </a:r>
            <a:r>
              <a:rPr lang="ru-RU" dirty="0" smtClean="0"/>
              <a:t> 3 цветов: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красный</a:t>
            </a:r>
            <a:r>
              <a:rPr lang="ru-RU" dirty="0" smtClean="0"/>
              <a:t> </a:t>
            </a:r>
            <a:r>
              <a:rPr lang="ru-RU" dirty="0"/>
              <a:t>– ненужные </a:t>
            </a:r>
            <a:r>
              <a:rPr lang="ru-RU" dirty="0" smtClean="0"/>
              <a:t>предметы (низкая частота использования – один </a:t>
            </a:r>
            <a:r>
              <a:rPr lang="ru-RU" dirty="0"/>
              <a:t>раз в течение последних 3-12 </a:t>
            </a:r>
            <a:r>
              <a:rPr lang="ru-RU" dirty="0" smtClean="0"/>
              <a:t>месяцев); </a:t>
            </a:r>
            <a:endParaRPr lang="ru-RU" dirty="0"/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FF9900"/>
                </a:solidFill>
                <a:latin typeface="Arial Black" panose="020B0A04020102020204" pitchFamily="34" charset="0"/>
              </a:rPr>
              <a:t>желтый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/>
              <a:t>– не нужные </a:t>
            </a:r>
            <a:r>
              <a:rPr lang="ru-RU" dirty="0" smtClean="0"/>
              <a:t>срочно (</a:t>
            </a:r>
            <a:r>
              <a:rPr lang="ru-RU" dirty="0"/>
              <a:t>один раз в течение последних 2 – 3 месяцев, </a:t>
            </a:r>
            <a:r>
              <a:rPr lang="ru-RU" dirty="0" smtClean="0"/>
              <a:t>более 1 </a:t>
            </a:r>
            <a:r>
              <a:rPr lang="ru-RU" dirty="0"/>
              <a:t>раза в </a:t>
            </a:r>
            <a:r>
              <a:rPr lang="ru-RU" dirty="0" smtClean="0"/>
              <a:t>месяц); </a:t>
            </a:r>
            <a:endParaRPr lang="ru-RU" dirty="0"/>
          </a:p>
          <a:p>
            <a:pPr>
              <a:spcBef>
                <a:spcPts val="600"/>
              </a:spcBef>
            </a:pPr>
            <a:r>
              <a:rPr lang="ru-RU" b="1" dirty="0">
                <a:solidFill>
                  <a:srgbClr val="008000"/>
                </a:solidFill>
                <a:latin typeface="Arial Black" panose="020B0A04020102020204" pitchFamily="34" charset="0"/>
              </a:rPr>
              <a:t>зеленый</a:t>
            </a:r>
            <a:r>
              <a:rPr lang="ru-RU" b="1" dirty="0">
                <a:solidFill>
                  <a:srgbClr val="33CC33"/>
                </a:solidFill>
                <a:latin typeface="Arial Black" panose="020B0A04020102020204" pitchFamily="34" charset="0"/>
              </a:rPr>
              <a:t> </a:t>
            </a:r>
            <a:r>
              <a:rPr lang="ru-RU" dirty="0"/>
              <a:t>– </a:t>
            </a:r>
            <a:r>
              <a:rPr lang="ru-RU" dirty="0" smtClean="0"/>
              <a:t>нужные (</a:t>
            </a:r>
            <a:r>
              <a:rPr lang="ru-RU" dirty="0"/>
              <a:t>один раз в неделю, </a:t>
            </a:r>
            <a:r>
              <a:rPr lang="ru-RU" dirty="0" smtClean="0"/>
              <a:t>ежедневно). </a:t>
            </a:r>
            <a:endParaRPr lang="ru-RU" dirty="0"/>
          </a:p>
          <a:p>
            <a:pPr>
              <a:spcBef>
                <a:spcPts val="600"/>
              </a:spcBef>
            </a:pPr>
            <a:endParaRPr lang="ru-RU" b="1" dirty="0" smtClean="0"/>
          </a:p>
          <a:p>
            <a:pPr>
              <a:spcBef>
                <a:spcPts val="600"/>
              </a:spcBef>
            </a:pPr>
            <a:r>
              <a:rPr lang="ru-RU" b="1" dirty="0" smtClean="0"/>
              <a:t>Организуется </a:t>
            </a:r>
            <a:r>
              <a:rPr lang="ru-RU" b="1" dirty="0"/>
              <a:t>«</a:t>
            </a:r>
            <a:r>
              <a:rPr lang="ru-RU" b="1" dirty="0" smtClean="0"/>
              <a:t>зона </a:t>
            </a:r>
            <a:r>
              <a:rPr lang="ru-RU" b="1" dirty="0"/>
              <a:t>карантина», «</a:t>
            </a:r>
            <a:r>
              <a:rPr lang="ru-RU" b="1" dirty="0" smtClean="0"/>
              <a:t>зона </a:t>
            </a:r>
            <a:r>
              <a:rPr lang="ru-RU" b="1" dirty="0"/>
              <a:t>«красных ярлыков» </a:t>
            </a:r>
            <a:r>
              <a:rPr lang="ru-RU" dirty="0"/>
              <a:t>- это временное место хранения ненужных предметов, ожидающих решения о целесообразности их нахождения на территории рабочего </a:t>
            </a:r>
            <a:r>
              <a:rPr lang="ru-RU" dirty="0" smtClean="0"/>
              <a:t>места (цветовая маркировка </a:t>
            </a:r>
            <a:r>
              <a:rPr lang="ru-RU" dirty="0"/>
              <a:t>красного </a:t>
            </a:r>
            <a:r>
              <a:rPr lang="ru-RU" dirty="0" smtClean="0"/>
              <a:t>цвета). </a:t>
            </a:r>
            <a:endParaRPr lang="ru-RU" dirty="0"/>
          </a:p>
          <a:p>
            <a:pPr>
              <a:spcBef>
                <a:spcPts val="600"/>
              </a:spcBef>
            </a:pPr>
            <a:endParaRPr lang="ru-RU" sz="1300" dirty="0" smtClean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19917" r="19566" b="11003"/>
          <a:stretch/>
        </p:blipFill>
        <p:spPr>
          <a:xfrm>
            <a:off x="8535770" y="4248151"/>
            <a:ext cx="344805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9333" r="48250" b="31000"/>
          <a:stretch/>
        </p:blipFill>
        <p:spPr>
          <a:xfrm>
            <a:off x="8535770" y="1266638"/>
            <a:ext cx="3448050" cy="271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5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8150" y="1111191"/>
            <a:ext cx="5335603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2: СОБЛЮДЕНИЕ ПОРЯДКА </a:t>
            </a:r>
          </a:p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rgbClr val="FF5050"/>
                </a:solidFill>
              </a:rPr>
              <a:t>Задача</a:t>
            </a:r>
            <a:r>
              <a:rPr lang="ru-RU" sz="2000" b="1" dirty="0">
                <a:solidFill>
                  <a:srgbClr val="FF5050"/>
                </a:solidFill>
              </a:rPr>
              <a:t>: </a:t>
            </a:r>
            <a:r>
              <a:rPr lang="ru-RU" dirty="0"/>
              <a:t>стандартизировать </a:t>
            </a:r>
            <a:r>
              <a:rPr lang="ru-RU" dirty="0" smtClean="0"/>
              <a:t>работу - рационально </a:t>
            </a:r>
            <a:r>
              <a:rPr lang="ru-RU" dirty="0"/>
              <a:t>разместить предметы, чтобы обеспечить надежный и безопасный доступ к ним сотрудников кабинета. </a:t>
            </a:r>
          </a:p>
          <a:p>
            <a:pPr>
              <a:spcBef>
                <a:spcPts val="1200"/>
              </a:spcBef>
            </a:pPr>
            <a:r>
              <a:rPr lang="ru-RU" dirty="0"/>
              <a:t>Рациональное расположение предусматривает применение средств визуального управления, для информирования о местонахождении предметов. </a:t>
            </a:r>
            <a:endParaRPr lang="ru-RU" dirty="0" smtClean="0"/>
          </a:p>
          <a:p>
            <a:pPr>
              <a:spcBef>
                <a:spcPts val="1200"/>
              </a:spcBef>
            </a:pPr>
            <a:endParaRPr lang="ru-RU" sz="1600" spc="-1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3: СОДЕРЖАНИЕ В ЧИСТОТЕ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FF5050"/>
                </a:solidFill>
              </a:rPr>
              <a:t>Задача: </a:t>
            </a:r>
            <a:r>
              <a:rPr lang="ru-RU" dirty="0"/>
              <a:t>регулярная проверка своего рабочего места для поддержания порядка и чистоты. </a:t>
            </a:r>
          </a:p>
          <a:p>
            <a:pPr>
              <a:spcBef>
                <a:spcPts val="1200"/>
              </a:spcBef>
            </a:pPr>
            <a:r>
              <a:rPr lang="ru-RU" dirty="0"/>
              <a:t>Уборка – это не только поддержание порядка и чистоты, но и проверка рабочих зон и оборудования.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099" t="35365" r="14018" b="14760"/>
          <a:stretch/>
        </p:blipFill>
        <p:spPr>
          <a:xfrm>
            <a:off x="5773753" y="1346200"/>
            <a:ext cx="6088047" cy="2311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2942" t="34274" r="14642" b="15250"/>
          <a:stretch/>
        </p:blipFill>
        <p:spPr>
          <a:xfrm>
            <a:off x="5880509" y="4254500"/>
            <a:ext cx="5928304" cy="2324410"/>
          </a:xfrm>
          <a:prstGeom prst="rect">
            <a:avLst/>
          </a:prstGeom>
        </p:spPr>
      </p:pic>
      <p:sp>
        <p:nvSpPr>
          <p:cNvPr id="7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18868" y="957303"/>
            <a:ext cx="810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БЫЛО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006840" y="957303"/>
            <a:ext cx="886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СТАЛО</a:t>
            </a:r>
            <a:endParaRPr lang="ru-RU" sz="1400" dirty="0">
              <a:solidFill>
                <a:srgbClr val="008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918868" y="3946723"/>
            <a:ext cx="810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FF5050"/>
                </a:solidFill>
                <a:latin typeface="Arial Black" panose="020B0A04020102020204" pitchFamily="34" charset="0"/>
              </a:rPr>
              <a:t>БЫЛО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06840" y="3946723"/>
            <a:ext cx="886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СТАЛО</a:t>
            </a:r>
            <a:endParaRPr lang="ru-RU" sz="1400" dirty="0">
              <a:solidFill>
                <a:srgbClr val="008000"/>
              </a:solidFill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85750" y="1111191"/>
            <a:ext cx="0" cy="541686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58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8600" y="1265079"/>
            <a:ext cx="61468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4: СТАНДАРТИЗАЦИЯ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FF5050"/>
                </a:solidFill>
              </a:rPr>
              <a:t>Задача:</a:t>
            </a:r>
            <a:r>
              <a:rPr lang="ru-RU" sz="2400" dirty="0"/>
              <a:t> </a:t>
            </a:r>
            <a:r>
              <a:rPr lang="ru-RU" dirty="0"/>
              <a:t>самые эффективные решения, найденные в ходе предыдущих шагов необходимо закрепить стандартом рабочего места</a:t>
            </a:r>
            <a:r>
              <a:rPr lang="ru-RU" sz="1600" dirty="0"/>
              <a:t>. </a:t>
            </a:r>
            <a:endParaRPr lang="ru-RU" sz="1600" dirty="0" smtClean="0"/>
          </a:p>
          <a:p>
            <a:pPr>
              <a:spcBef>
                <a:spcPts val="1200"/>
              </a:spcBef>
            </a:pPr>
            <a:r>
              <a:rPr lang="ru-RU" dirty="0" smtClean="0"/>
              <a:t>Стандартизация </a:t>
            </a:r>
            <a:r>
              <a:rPr lang="ru-RU" dirty="0"/>
              <a:t>– это </a:t>
            </a:r>
            <a:r>
              <a:rPr lang="ru-RU" b="1" dirty="0">
                <a:solidFill>
                  <a:srgbClr val="FF5050"/>
                </a:solidFill>
              </a:rPr>
              <a:t>превращение процедур </a:t>
            </a:r>
            <a:r>
              <a:rPr lang="ru-RU" dirty="0"/>
              <a:t>сортировки, рационального расположения и </a:t>
            </a:r>
            <a:r>
              <a:rPr lang="ru-RU" dirty="0">
                <a:solidFill>
                  <a:srgbClr val="FF5050"/>
                </a:solidFill>
              </a:rPr>
              <a:t>уборки </a:t>
            </a:r>
            <a:r>
              <a:rPr lang="ru-RU" b="1" dirty="0">
                <a:solidFill>
                  <a:srgbClr val="FF5050"/>
                </a:solidFill>
              </a:rPr>
              <a:t>в привычку</a:t>
            </a:r>
            <a:r>
              <a:rPr lang="ru-RU" dirty="0">
                <a:solidFill>
                  <a:srgbClr val="FF5050"/>
                </a:solidFill>
              </a:rPr>
              <a:t>. </a:t>
            </a:r>
            <a:r>
              <a:rPr lang="ru-RU" dirty="0"/>
              <a:t>Примеры основных средств стандартизации и визуального контроля: </a:t>
            </a:r>
            <a:endParaRPr lang="ru-RU" dirty="0" smtClean="0"/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информационный стенд;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указания, где должны находиться те или иные предметы;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знаки обозначения оборудования;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предостережения и напоминания; </a:t>
            </a:r>
          </a:p>
          <a:p>
            <a:pPr marL="463550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краткие инструкции, памятки, схемы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614" t="15676" r="18882" b="12043"/>
          <a:stretch/>
        </p:blipFill>
        <p:spPr>
          <a:xfrm>
            <a:off x="6654833" y="916378"/>
            <a:ext cx="5261867" cy="36568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734" t="18625" r="48583" b="35683"/>
          <a:stretch/>
        </p:blipFill>
        <p:spPr>
          <a:xfrm>
            <a:off x="6654833" y="4574581"/>
            <a:ext cx="2430965" cy="21782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1417" t="18625" r="19489" b="42244"/>
          <a:stretch/>
        </p:blipFill>
        <p:spPr>
          <a:xfrm>
            <a:off x="9277540" y="4573210"/>
            <a:ext cx="2698593" cy="2041573"/>
          </a:xfrm>
          <a:prstGeom prst="rect">
            <a:avLst/>
          </a:prstGeom>
        </p:spPr>
      </p:pic>
      <p:sp>
        <p:nvSpPr>
          <p:cNvPr id="10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85750" y="1111191"/>
            <a:ext cx="0" cy="541686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107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2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6BBE01D-5472-45CA-B0FF-9610A52D1E9F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69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8700" y="957303"/>
            <a:ext cx="529445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spc="-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ШАГ 5: СОВЕРШЕНСТВОВАНИЕ ПОРЯДКА И ДИСЦИПЛИНА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solidFill>
                  <a:srgbClr val="FF5050"/>
                </a:solidFill>
              </a:rPr>
              <a:t>Задача:</a:t>
            </a:r>
            <a:r>
              <a:rPr lang="ru-RU" sz="2400" dirty="0"/>
              <a:t> </a:t>
            </a:r>
            <a:r>
              <a:rPr lang="ru-RU" sz="1600" b="1" dirty="0"/>
              <a:t>обеспечить</a:t>
            </a:r>
            <a:r>
              <a:rPr lang="ru-RU" sz="1600" dirty="0"/>
              <a:t> условия для возникновения </a:t>
            </a:r>
            <a:r>
              <a:rPr lang="ru-RU" sz="1600" b="1" dirty="0"/>
              <a:t>желания</a:t>
            </a:r>
            <a:r>
              <a:rPr lang="ru-RU" sz="1600" dirty="0"/>
              <a:t> </a:t>
            </a:r>
            <a:r>
              <a:rPr lang="ru-RU" sz="1600" b="1" dirty="0"/>
              <a:t>совершенствовать результаты</a:t>
            </a:r>
            <a:r>
              <a:rPr lang="ru-RU" sz="1600" dirty="0"/>
              <a:t>. </a:t>
            </a:r>
            <a:endParaRPr lang="ru-RU" sz="1600" dirty="0" smtClean="0"/>
          </a:p>
          <a:p>
            <a:pPr>
              <a:spcBef>
                <a:spcPts val="1200"/>
              </a:spcBef>
            </a:pPr>
            <a:r>
              <a:rPr lang="ru-RU" sz="1600" b="1" dirty="0" smtClean="0"/>
              <a:t>Поддержание </a:t>
            </a:r>
            <a:r>
              <a:rPr lang="ru-RU" sz="1600" b="1" dirty="0"/>
              <a:t>выполнения </a:t>
            </a:r>
            <a:r>
              <a:rPr lang="ru-RU" sz="1600" dirty="0"/>
              <a:t>установленных процедур первых четырех этапов – 4С, чтобы </a:t>
            </a:r>
            <a:r>
              <a:rPr lang="ru-RU" sz="1600" b="1" u="sng" dirty="0"/>
              <a:t>предотвратить откат назад</a:t>
            </a:r>
            <a:r>
              <a:rPr lang="ru-RU" sz="1600" u="sng" dirty="0"/>
              <a:t>. </a:t>
            </a:r>
            <a:endParaRPr lang="ru-RU" sz="1600" u="sng" dirty="0" smtClean="0"/>
          </a:p>
          <a:p>
            <a:pPr>
              <a:spcBef>
                <a:spcPts val="1200"/>
              </a:spcBef>
            </a:pPr>
            <a:r>
              <a:rPr lang="ru-RU" sz="2000" b="1" dirty="0" smtClean="0">
                <a:solidFill>
                  <a:srgbClr val="FF5050"/>
                </a:solidFill>
              </a:rPr>
              <a:t>Инструменты </a:t>
            </a:r>
            <a:r>
              <a:rPr lang="ru-RU" sz="2000" b="1" dirty="0">
                <a:solidFill>
                  <a:srgbClr val="FF5050"/>
                </a:solidFill>
              </a:rPr>
              <a:t>и методы совершенствования системы 5С: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самооценка, проверка руководителем;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плакаты 5С с описанием инструментов 5С;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информационные материалы 5С;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информационные доски с фотографиями и описанием внедрения; </a:t>
            </a:r>
          </a:p>
          <a:p>
            <a:pPr marL="554038" indent="-285750">
              <a:spcBef>
                <a:spcPts val="1200"/>
              </a:spcBef>
              <a:buClr>
                <a:srgbClr val="FF5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dirty="0"/>
              <a:t>взаимный обмен лучшими практиками. </a:t>
            </a:r>
            <a:endParaRPr lang="ru-RU" dirty="0" smtClean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6305" t="16378" r="36547" b="23447"/>
          <a:stretch>
            <a:fillRect/>
          </a:stretch>
        </p:blipFill>
        <p:spPr>
          <a:xfrm>
            <a:off x="5783159" y="1322845"/>
            <a:ext cx="4238070" cy="52848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120988" y="5445883"/>
            <a:ext cx="191326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Методические рекомендации «Новая модель медицинской организации, оказывающей первичну</a:t>
            </a:r>
            <a:r>
              <a:rPr lang="ru-RU" sz="1050" dirty="0"/>
              <a:t>ю</a:t>
            </a:r>
            <a:r>
              <a:rPr lang="ru-RU" sz="1050" dirty="0" smtClean="0"/>
              <a:t> </a:t>
            </a:r>
            <a:r>
              <a:rPr lang="ru-RU" sz="1050" dirty="0"/>
              <a:t>м</a:t>
            </a:r>
            <a:r>
              <a:rPr lang="ru-RU" sz="1050" dirty="0" smtClean="0"/>
              <a:t>едико-санитарную помощь», М. 2019</a:t>
            </a:r>
            <a:endParaRPr lang="ru-RU" sz="1050" dirty="0"/>
          </a:p>
        </p:txBody>
      </p:sp>
      <p:sp>
        <p:nvSpPr>
          <p:cNvPr id="9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ПРИМЕНЕНИЕ ИНСТРУМЕНТА 5С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85750" y="1111191"/>
            <a:ext cx="0" cy="5416868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70C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565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26" y="1368596"/>
            <a:ext cx="8648185" cy="5345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07924" y="814416"/>
            <a:ext cx="8344190" cy="541579"/>
          </a:xfrm>
          <a:prstGeom prst="round2SameRect">
            <a:avLst>
              <a:gd name="adj1" fmla="val 49545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TextShape 1"/>
          <p:cNvSpPr txBox="1"/>
          <p:nvPr/>
        </p:nvSpPr>
        <p:spPr>
          <a:xfrm>
            <a:off x="951480" y="22716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РЕАЛИЗАЦИЯ ПРОЕКТА ПО УЛУЧШЕНИЮ 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86" name="TextShape 2"/>
          <p:cNvSpPr txBox="1"/>
          <p:nvPr/>
        </p:nvSpPr>
        <p:spPr>
          <a:xfrm>
            <a:off x="407925" y="883923"/>
            <a:ext cx="7992360" cy="44037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2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Типовые этапы реализации проектов по </a:t>
            </a:r>
            <a:r>
              <a:rPr lang="ru-RU" sz="2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улучшению</a:t>
            </a:r>
            <a:endParaRPr lang="ru-RU" sz="20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87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C2928800-3789-4AFF-BBD5-D578A0917052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7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8899194" y="1017202"/>
            <a:ext cx="3151292" cy="5441397"/>
          </a:xfrm>
          <a:prstGeom prst="bracketPair">
            <a:avLst>
              <a:gd name="adj" fmla="val 5815"/>
            </a:avLst>
          </a:prstGeom>
          <a:solidFill>
            <a:schemeClr val="bg1"/>
          </a:solidFill>
          <a:ln w="76200">
            <a:noFill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0" strike="noStrike" spc="-1" dirty="0">
                <a:solidFill>
                  <a:srgbClr val="008000"/>
                </a:solidFill>
                <a:latin typeface="Arial Black" panose="020B0A04020102020204" pitchFamily="34" charset="0"/>
              </a:rPr>
              <a:t>Принято выделять следующие этапы реализации проекта по </a:t>
            </a:r>
            <a:r>
              <a:rPr lang="ru-RU" b="0" strike="noStrike" spc="-1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улучшению:</a:t>
            </a:r>
            <a:endParaRPr lang="ru-RU" b="0" strike="noStrike" spc="-1" dirty="0">
              <a:solidFill>
                <a:srgbClr val="008000"/>
              </a:solidFill>
              <a:latin typeface="Arial Black" panose="020B0A04020102020204" pitchFamily="34" charset="0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trike="noStrike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1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«Подготовка и открытие проекта»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2-3 недели;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2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«Диагностика и целевое состояние»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4-5 недель;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3</a:t>
            </a:r>
            <a:r>
              <a:rPr lang="ru-RU" b="1" strike="noStrike" spc="-1" dirty="0">
                <a:solidFill>
                  <a:srgbClr val="008000"/>
                </a:solidFill>
                <a:latin typeface="Arial"/>
              </a:rPr>
              <a:t>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«Внедрение улучшений» </a:t>
            </a: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b="0" strike="noStrike" spc="-1" dirty="0" smtClean="0">
                <a:solidFill>
                  <a:srgbClr val="000000"/>
                </a:solidFill>
                <a:latin typeface="Arial"/>
              </a:rPr>
            </a:br>
            <a:r>
              <a:rPr lang="ru-RU" b="0" strike="noStrike" spc="-1" dirty="0" smtClean="0">
                <a:solidFill>
                  <a:srgbClr val="000000"/>
                </a:solidFill>
                <a:latin typeface="Arial"/>
              </a:rPr>
              <a:t>–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8-10 недель; </a:t>
            </a:r>
            <a:endParaRPr lang="ru-RU" b="0" strike="noStrike" spc="-1" dirty="0">
              <a:latin typeface="Arial"/>
            </a:endParaRPr>
          </a:p>
          <a:p>
            <a:pPr marL="108000">
              <a:lnSpc>
                <a:spcPct val="100000"/>
              </a:lnSpc>
              <a:spcBef>
                <a:spcPts val="1199"/>
              </a:spcBef>
            </a:pPr>
            <a:r>
              <a:rPr lang="ru-RU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Этап 4 </a:t>
            </a:r>
            <a:r>
              <a:rPr lang="ru-RU" b="0" strike="noStrike" spc="-1" dirty="0">
                <a:solidFill>
                  <a:srgbClr val="000000"/>
                </a:solidFill>
                <a:latin typeface="Arial"/>
              </a:rPr>
              <a:t>– «Закрепление результатов и закрытие проекта» – 3-4 недели. . 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89" name="Рисунок 6"/>
          <p:cNvPicPr/>
          <p:nvPr/>
        </p:nvPicPr>
        <p:blipFill>
          <a:blip r:embed="rId3"/>
          <a:stretch/>
        </p:blipFill>
        <p:spPr>
          <a:xfrm>
            <a:off x="113883" y="1358541"/>
            <a:ext cx="8544327" cy="4318224"/>
          </a:xfrm>
          <a:prstGeom prst="rect">
            <a:avLst/>
          </a:prstGeom>
          <a:ln>
            <a:noFill/>
          </a:ln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3E2739D-5206-574F-A509-3DEED0E3F225}"/>
              </a:ext>
            </a:extLst>
          </p:cNvPr>
          <p:cNvGrpSpPr/>
          <p:nvPr/>
        </p:nvGrpSpPr>
        <p:grpSpPr>
          <a:xfrm flipH="1">
            <a:off x="7880979" y="905102"/>
            <a:ext cx="836423" cy="5662966"/>
            <a:chOff x="14306550" y="831262"/>
            <a:chExt cx="1231641" cy="6521130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760F1509-3B55-0744-B948-ED23EB79142F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14306755" y="1463354"/>
              <a:ext cx="9" cy="5889038"/>
            </a:xfrm>
            <a:prstGeom prst="line">
              <a:avLst/>
            </a:prstGeom>
            <a:noFill/>
            <a:ln w="762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589D3C10-DB38-5E4F-AD72-D1F101FCA6BF}"/>
                </a:ext>
              </a:extLst>
            </p:cNvPr>
            <p:cNvSpPr/>
            <p:nvPr/>
          </p:nvSpPr>
          <p:spPr>
            <a:xfrm rot="16200000">
              <a:off x="14306550" y="831262"/>
              <a:ext cx="1231641" cy="1231641"/>
            </a:xfrm>
            <a:prstGeom prst="arc">
              <a:avLst>
                <a:gd name="adj1" fmla="val 16111153"/>
                <a:gd name="adj2" fmla="val 84020"/>
              </a:avLst>
            </a:prstGeom>
            <a:noFill/>
            <a:ln w="76200" cap="flat">
              <a:solidFill>
                <a:srgbClr val="00B05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499677"/>
            <a:ext cx="9658350" cy="5358323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971550" y="28431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СПАСИБО ЗА ВНИМАНИЕ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sp>
        <p:nvSpPr>
          <p:cNvPr id="9" name="TextShape 1"/>
          <p:cNvSpPr txBox="1"/>
          <p:nvPr/>
        </p:nvSpPr>
        <p:spPr>
          <a:xfrm>
            <a:off x="3829050" y="911830"/>
            <a:ext cx="48387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24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cpmsp@rosminzdrav.ru</a:t>
            </a:r>
            <a:endParaRPr lang="ru-RU" sz="24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381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7066121" y="2354567"/>
            <a:ext cx="4695431" cy="31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1155" y="5413052"/>
            <a:ext cx="11692507" cy="1389433"/>
          </a:xfrm>
          <a:prstGeom prst="round2DiagRect">
            <a:avLst>
              <a:gd name="adj1" fmla="val 0"/>
              <a:gd name="adj2" fmla="val 39835"/>
            </a:avLst>
          </a:prstGeom>
          <a:solidFill>
            <a:srgbClr val="B7F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04333" y="2379493"/>
            <a:ext cx="6931561" cy="298543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формирование команды проекта, обучение философии, принципам и методам бережливого производства; </a:t>
            </a:r>
          </a:p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формирование пакета распорядительных документов о реализации в медицинской организации проектов по улучшениям; </a:t>
            </a:r>
          </a:p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 smtClean="0"/>
              <a:t>оформление стенда проекта. </a:t>
            </a:r>
            <a:endParaRPr lang="ru-RU" sz="2400" spc="-1" dirty="0"/>
          </a:p>
        </p:txBody>
      </p:sp>
      <p:sp>
        <p:nvSpPr>
          <p:cNvPr id="193" name="TextShape 2"/>
          <p:cNvSpPr txBox="1"/>
          <p:nvPr/>
        </p:nvSpPr>
        <p:spPr>
          <a:xfrm>
            <a:off x="951480" y="204300"/>
            <a:ext cx="1009692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</a:t>
            </a: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«ПОДГОТОВКА И ОТКРЫТИЕ </a:t>
            </a: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ПРОЕКТА» 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8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5173884" y="879795"/>
            <a:ext cx="4922986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921" y="5522992"/>
            <a:ext cx="112743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>
              <a:lnSpc>
                <a:spcPct val="100000"/>
              </a:lnSpc>
              <a:spcBef>
                <a:spcPts val="1200"/>
              </a:spcBef>
              <a:buClr>
                <a:srgbClr val="008000"/>
              </a:buClr>
              <a:buSzPct val="170000"/>
            </a:pPr>
            <a:r>
              <a:rPr lang="ru-RU" sz="20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Оптимальное количество проектов – не менее пяти.</a:t>
            </a:r>
          </a:p>
          <a:p>
            <a:pPr marL="273050">
              <a:lnSpc>
                <a:spcPct val="100000"/>
              </a:lnSpc>
              <a:spcBef>
                <a:spcPts val="1200"/>
              </a:spcBef>
              <a:buClr>
                <a:srgbClr val="008000"/>
              </a:buClr>
              <a:buSzPct val="170000"/>
            </a:pPr>
            <a:r>
              <a:rPr lang="ru-RU" sz="2000" b="1" spc="-1" dirty="0">
                <a:solidFill>
                  <a:srgbClr val="008000"/>
                </a:solidFill>
                <a:latin typeface="Arial Black" panose="020B0A04020102020204" pitchFamily="34" charset="0"/>
              </a:rPr>
              <a:t>Не все проблемы и/или предложения требуют открытия проекта по улучшению </a:t>
            </a: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4800" y="769804"/>
            <a:ext cx="7241628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337979" y="1366209"/>
            <a:ext cx="33176" cy="4906254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Прямоугольник 1"/>
          <p:cNvSpPr/>
          <p:nvPr/>
        </p:nvSpPr>
        <p:spPr>
          <a:xfrm>
            <a:off x="951480" y="889695"/>
            <a:ext cx="622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24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первом этапе осуществляется: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4333" y="1782962"/>
            <a:ext cx="10903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110" indent="-285750">
              <a:lnSpc>
                <a:spcPct val="100000"/>
              </a:lnSpc>
              <a:spcBef>
                <a:spcPts val="1200"/>
              </a:spcBef>
              <a:buClr>
                <a:srgbClr val="00B050"/>
              </a:buClr>
              <a:buSzPct val="170000"/>
              <a:buFont typeface="Wingdings" panose="05000000000000000000" pitchFamily="2" charset="2"/>
              <a:buChar char="§"/>
            </a:pPr>
            <a:r>
              <a:rPr lang="ru-RU" sz="2400" spc="-1" dirty="0"/>
              <a:t>определение приоритетных (проблемных) направлений для улучшений;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одним скругленным углом 6"/>
          <p:cNvSpPr/>
          <p:nvPr/>
        </p:nvSpPr>
        <p:spPr>
          <a:xfrm>
            <a:off x="5209652" y="1137372"/>
            <a:ext cx="6805931" cy="3047413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86641" y="800442"/>
            <a:ext cx="4423410" cy="744855"/>
          </a:xfrm>
          <a:prstGeom prst="round2DiagRect">
            <a:avLst>
              <a:gd name="adj1" fmla="val 43694"/>
              <a:gd name="adj2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TextShape 2"/>
          <p:cNvSpPr txBox="1"/>
          <p:nvPr/>
        </p:nvSpPr>
        <p:spPr>
          <a:xfrm>
            <a:off x="380951" y="944443"/>
            <a:ext cx="40005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Определение приоритетных (проблемных) направлений </a:t>
            </a:r>
          </a:p>
        </p:txBody>
      </p:sp>
      <p:sp>
        <p:nvSpPr>
          <p:cNvPr id="194" name="TextShape 3"/>
          <p:cNvSpPr txBox="1"/>
          <p:nvPr/>
        </p:nvSpPr>
        <p:spPr>
          <a:xfrm>
            <a:off x="0" y="214200"/>
            <a:ext cx="977400" cy="4892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FAA18713-AD66-4F76-8C4F-E294CA4FD60A}" type="slidenum">
              <a:rPr lang="ru-RU" sz="2000" b="0" strike="noStrike" spc="-1">
                <a:solidFill>
                  <a:srgbClr val="8B8B8B"/>
                </a:solidFill>
                <a:latin typeface="Arial Black"/>
              </a:rPr>
              <a:t>9</a:t>
            </a:fld>
            <a:endParaRPr lang="ru-RU" sz="2000" b="0" strike="noStrike" spc="-1">
              <a:latin typeface="Times New Roman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380951" y="1546546"/>
            <a:ext cx="4415638" cy="443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Для этого используются подходы: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1) </a:t>
            </a:r>
            <a:r>
              <a:rPr lang="ru-RU" sz="1700" b="1" dirty="0"/>
              <a:t>принятие решения на общем собрании </a:t>
            </a:r>
            <a:r>
              <a:rPr lang="ru-RU" sz="1700" dirty="0"/>
              <a:t>администрации медицинской организации и участников (владельцев) процесса </a:t>
            </a:r>
            <a:r>
              <a:rPr lang="ru-RU" sz="1700" b="1" dirty="0"/>
              <a:t>после открытого обсуждения</a:t>
            </a:r>
            <a:r>
              <a:rPr lang="ru-RU" sz="1700" dirty="0"/>
              <a:t>;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2) </a:t>
            </a:r>
            <a:r>
              <a:rPr lang="ru-RU" sz="1700" b="1" dirty="0"/>
              <a:t>по результатам анкетирования </a:t>
            </a:r>
            <a:r>
              <a:rPr lang="ru-RU" sz="1700" dirty="0"/>
              <a:t>пациентов и/или сотрудников медицинской организации.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3) </a:t>
            </a:r>
            <a:r>
              <a:rPr lang="ru-RU" sz="1700" b="1" dirty="0"/>
              <a:t>с помощью </a:t>
            </a:r>
            <a:r>
              <a:rPr lang="ru-RU" sz="1700" dirty="0"/>
              <a:t>использования </a:t>
            </a:r>
            <a:r>
              <a:rPr lang="ru-RU" sz="1700" b="1" dirty="0"/>
              <a:t>листов проблем и листов предложений </a:t>
            </a:r>
            <a:r>
              <a:rPr lang="ru-RU" sz="1700" dirty="0"/>
              <a:t>для пациентов и сотрудников медицинской организации. </a:t>
            </a:r>
          </a:p>
          <a:p>
            <a:pPr lvl="0">
              <a:spcBef>
                <a:spcPts val="1200"/>
              </a:spcBef>
            </a:pPr>
            <a:r>
              <a:rPr lang="ru-RU" sz="1700" dirty="0">
                <a:solidFill>
                  <a:srgbClr val="00B050"/>
                </a:solidFill>
                <a:latin typeface="Arial Black" panose="020B0A04020102020204" pitchFamily="34" charset="0"/>
              </a:rPr>
              <a:t>4)</a:t>
            </a:r>
            <a:r>
              <a:rPr lang="ru-RU" sz="1700" dirty="0">
                <a:solidFill>
                  <a:srgbClr val="00B050"/>
                </a:solidFill>
              </a:rPr>
              <a:t> </a:t>
            </a:r>
            <a:r>
              <a:rPr lang="ru-RU" sz="1700" b="1" dirty="0"/>
              <a:t>принятие инициативного решения </a:t>
            </a:r>
            <a:r>
              <a:rPr lang="ru-RU" sz="1700" b="1" dirty="0" smtClean="0"/>
              <a:t/>
            </a:r>
            <a:br>
              <a:rPr lang="ru-RU" sz="1700" b="1" dirty="0" smtClean="0"/>
            </a:br>
            <a:r>
              <a:rPr lang="ru-RU" sz="1700" b="1" dirty="0" smtClean="0"/>
              <a:t>о </a:t>
            </a:r>
            <a:r>
              <a:rPr lang="ru-RU" sz="1700" b="1" dirty="0"/>
              <a:t>тиражировании лучших практик</a:t>
            </a:r>
            <a:r>
              <a:rPr lang="ru-RU" sz="1700" dirty="0"/>
              <a:t>, полученных по результатам реализации проектов по улучшениям в </a:t>
            </a:r>
            <a:r>
              <a:rPr lang="ru-RU" sz="1700" dirty="0" smtClean="0"/>
              <a:t>иных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7401" y="259930"/>
            <a:ext cx="7491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 smtClean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ЭТАП 1. «ПОДГОТОВКА И ОТКРЫТИЕ ПРОЕКТА» 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Arial Black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60F1509-3B55-0744-B948-ED23EB79142F}"/>
              </a:ext>
            </a:extLst>
          </p:cNvPr>
          <p:cNvCxnSpPr>
            <a:cxnSpLocks/>
          </p:cNvCxnSpPr>
          <p:nvPr/>
        </p:nvCxnSpPr>
        <p:spPr>
          <a:xfrm>
            <a:off x="226169" y="1421473"/>
            <a:ext cx="17829" cy="5171832"/>
          </a:xfrm>
          <a:prstGeom prst="line">
            <a:avLst/>
          </a:prstGeom>
          <a:solidFill>
            <a:srgbClr val="FF9900"/>
          </a:solidFill>
          <a:ln w="76200" cap="flat">
            <a:solidFill>
              <a:srgbClr val="00B05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26957"/>
              </p:ext>
            </p:extLst>
          </p:nvPr>
        </p:nvGraphicFramePr>
        <p:xfrm>
          <a:off x="5005137" y="1318466"/>
          <a:ext cx="7122695" cy="1866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1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1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13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8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21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п/п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проблемы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написания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Статус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</a:p>
                    <a:p>
                      <a:pPr algn="ctr"/>
                      <a:r>
                        <a:rPr lang="ru-RU" sz="1400" dirty="0" smtClean="0"/>
                        <a:t>исполнителя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решения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Примечания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8144208" y="2140925"/>
            <a:ext cx="288000" cy="1008000"/>
            <a:chOff x="3365373" y="2059813"/>
            <a:chExt cx="230950" cy="857734"/>
          </a:xfrm>
        </p:grpSpPr>
        <p:sp>
          <p:nvSpPr>
            <p:cNvPr id="13" name="Блок-схема: ИЛИ 12"/>
            <p:cNvSpPr/>
            <p:nvPr/>
          </p:nvSpPr>
          <p:spPr>
            <a:xfrm>
              <a:off x="3365373" y="2059813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ИЛИ 13"/>
            <p:cNvSpPr/>
            <p:nvPr/>
          </p:nvSpPr>
          <p:spPr>
            <a:xfrm>
              <a:off x="3365373" y="2373623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ИЛИ 14"/>
            <p:cNvSpPr/>
            <p:nvPr/>
          </p:nvSpPr>
          <p:spPr>
            <a:xfrm>
              <a:off x="3365373" y="2686597"/>
              <a:ext cx="230950" cy="230950"/>
            </a:xfrm>
            <a:prstGeom prst="flowChartOr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Прямоугольник с двумя скругленными соседними углами 17"/>
          <p:cNvSpPr/>
          <p:nvPr/>
        </p:nvSpPr>
        <p:spPr>
          <a:xfrm>
            <a:off x="4984542" y="787071"/>
            <a:ext cx="3539492" cy="4872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126977" y="863603"/>
            <a:ext cx="32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ТФ-4. Лист проблем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358970"/>
              </p:ext>
            </p:extLst>
          </p:nvPr>
        </p:nvGraphicFramePr>
        <p:xfrm>
          <a:off x="5005137" y="4013483"/>
          <a:ext cx="7122696" cy="1536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2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68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04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</a:p>
                    <a:p>
                      <a:pPr algn="ctr"/>
                      <a:r>
                        <a:rPr lang="ru-RU" sz="1400" dirty="0" smtClean="0"/>
                        <a:t>п/п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Наименование</a:t>
                      </a:r>
                      <a:r>
                        <a:rPr lang="ru-RU" sz="1400" baseline="0" dirty="0" smtClean="0"/>
                        <a:t> предложения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написания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Статус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ФИО</a:t>
                      </a:r>
                    </a:p>
                    <a:p>
                      <a:pPr algn="ctr"/>
                      <a:r>
                        <a:rPr lang="ru-RU" sz="1400" dirty="0" smtClean="0"/>
                        <a:t>исполнителя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Дата решения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Примечания</a:t>
                      </a:r>
                      <a:endParaRPr lang="ru-RU" sz="1400" b="1" dirty="0">
                        <a:latin typeface="Arial Black" panose="020B0A04020102020204" pitchFamily="34" charset="0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</a:t>
                      </a:r>
                      <a:endParaRPr lang="ru-R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0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3.</a:t>
                      </a:r>
                      <a:endParaRPr lang="ru-RU" sz="16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+mn-lt"/>
                      </a:endParaRPr>
                    </a:p>
                  </a:txBody>
                  <a:tcPr marL="83384" marR="83384" marT="41692" marB="4169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3" name="Группа 22"/>
          <p:cNvGrpSpPr/>
          <p:nvPr/>
        </p:nvGrpSpPr>
        <p:grpSpPr>
          <a:xfrm>
            <a:off x="8188046" y="4516618"/>
            <a:ext cx="288000" cy="1008000"/>
            <a:chOff x="3365373" y="2059813"/>
            <a:chExt cx="230950" cy="857734"/>
          </a:xfrm>
        </p:grpSpPr>
        <p:sp>
          <p:nvSpPr>
            <p:cNvPr id="24" name="Блок-схема: ИЛИ 23"/>
            <p:cNvSpPr/>
            <p:nvPr/>
          </p:nvSpPr>
          <p:spPr>
            <a:xfrm>
              <a:off x="3365373" y="2059813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Блок-схема: ИЛИ 24"/>
            <p:cNvSpPr/>
            <p:nvPr/>
          </p:nvSpPr>
          <p:spPr>
            <a:xfrm>
              <a:off x="3365373" y="2373623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Блок-схема: ИЛИ 25"/>
            <p:cNvSpPr/>
            <p:nvPr/>
          </p:nvSpPr>
          <p:spPr>
            <a:xfrm>
              <a:off x="3365373" y="2686597"/>
              <a:ext cx="230950" cy="230950"/>
            </a:xfrm>
            <a:prstGeom prst="flowChartOr">
              <a:avLst/>
            </a:prstGeom>
            <a:noFill/>
            <a:ln w="127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5009996" y="3465125"/>
            <a:ext cx="3539492" cy="48728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070220" y="3537230"/>
            <a:ext cx="3254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ТФ-4. Лист предложений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4868779" y="5881681"/>
            <a:ext cx="7395410" cy="912384"/>
            <a:chOff x="4796590" y="6079391"/>
            <a:chExt cx="7395410" cy="91238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4796590" y="6082600"/>
              <a:ext cx="7395410" cy="909175"/>
              <a:chOff x="722169" y="3082741"/>
              <a:chExt cx="5958030" cy="909175"/>
            </a:xfrm>
          </p:grpSpPr>
          <p:pic>
            <p:nvPicPr>
              <p:cNvPr id="43" name="Рисунок 4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944" b="11102"/>
              <a:stretch/>
            </p:blipFill>
            <p:spPr>
              <a:xfrm>
                <a:off x="72216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26" r="62518" b="11102"/>
              <a:stretch/>
            </p:blipFill>
            <p:spPr>
              <a:xfrm>
                <a:off x="175767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72" r="42472" b="11102"/>
              <a:stretch/>
            </p:blipFill>
            <p:spPr>
              <a:xfrm>
                <a:off x="2896282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987" r="20957" b="11102"/>
              <a:stretch/>
            </p:blipFill>
            <p:spPr>
              <a:xfrm>
                <a:off x="4070349" y="3082741"/>
                <a:ext cx="329391" cy="303397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944" b="11102"/>
              <a:stretch/>
            </p:blipFill>
            <p:spPr>
              <a:xfrm>
                <a:off x="5187019" y="3082741"/>
                <a:ext cx="329391" cy="303397"/>
              </a:xfrm>
              <a:prstGeom prst="rect">
                <a:avLst/>
              </a:prstGeom>
            </p:spPr>
          </p:pic>
          <p:sp>
            <p:nvSpPr>
              <p:cNvPr id="48" name="Прямоугольник 47"/>
              <p:cNvSpPr/>
              <p:nvPr/>
            </p:nvSpPr>
            <p:spPr>
              <a:xfrm>
                <a:off x="1026160" y="3091670"/>
                <a:ext cx="731519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не начата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2017467" y="3091670"/>
                <a:ext cx="914895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запланирована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3186329" y="3091670"/>
                <a:ext cx="838327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выполняется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4370448" y="3091670"/>
                <a:ext cx="838327" cy="90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выполнена качественно</a:t>
                </a:r>
                <a:endParaRPr lang="ru-RU" sz="1050" dirty="0">
                  <a:latin typeface="+mj-lt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459628" y="3091670"/>
                <a:ext cx="1220571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200"/>
                  </a:spcBef>
                </a:pPr>
                <a:r>
                  <a:rPr lang="ru-RU" sz="1050" dirty="0" smtClean="0">
                    <a:latin typeface="+mj-lt"/>
                  </a:rPr>
                  <a:t>Работа стандартизирована</a:t>
                </a:r>
                <a:endParaRPr lang="ru-RU" sz="1050" dirty="0">
                  <a:latin typeface="+mj-lt"/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835543" y="6091529"/>
              <a:ext cx="360000" cy="360000"/>
              <a:chOff x="977400" y="4228708"/>
              <a:chExt cx="1182995" cy="1149939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6" name="Прямая соединительная линия 15"/>
              <p:cNvCxnSpPr>
                <a:stCxn id="10" idx="0"/>
                <a:endCxn id="10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Прямая соединительная линия 52"/>
              <p:cNvCxnSpPr>
                <a:stCxn id="10" idx="2"/>
                <a:endCxn id="10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Группа 59"/>
            <p:cNvGrpSpPr/>
            <p:nvPr/>
          </p:nvGrpSpPr>
          <p:grpSpPr>
            <a:xfrm>
              <a:off x="6061823" y="6091529"/>
              <a:ext cx="360000" cy="360000"/>
              <a:chOff x="977400" y="4228708"/>
              <a:chExt cx="1182995" cy="1149939"/>
            </a:xfrm>
          </p:grpSpPr>
          <p:sp>
            <p:nvSpPr>
              <p:cNvPr id="61" name="Овал 60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2" name="Прямая соединительная линия 61"/>
              <p:cNvCxnSpPr>
                <a:stCxn id="61" idx="0"/>
                <a:endCxn id="61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>
                <a:stCxn id="61" idx="2"/>
                <a:endCxn id="61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Круговая 40"/>
            <p:cNvSpPr/>
            <p:nvPr/>
          </p:nvSpPr>
          <p:spPr>
            <a:xfrm flipH="1">
              <a:off x="6060177" y="6087032"/>
              <a:ext cx="360000" cy="360000"/>
            </a:xfrm>
            <a:prstGeom prst="pie">
              <a:avLst>
                <a:gd name="adj1" fmla="val 10857152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7523469" y="6103074"/>
              <a:ext cx="360000" cy="360000"/>
              <a:chOff x="977400" y="4228708"/>
              <a:chExt cx="1182995" cy="1149939"/>
            </a:xfrm>
          </p:grpSpPr>
          <p:sp>
            <p:nvSpPr>
              <p:cNvPr id="65" name="Овал 64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6" name="Прямая соединительная линия 65"/>
              <p:cNvCxnSpPr>
                <a:stCxn id="65" idx="0"/>
                <a:endCxn id="65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>
                <a:stCxn id="65" idx="2"/>
                <a:endCxn id="65" idx="6"/>
              </p:cNvCxnSpPr>
              <p:nvPr/>
            </p:nvCxnSpPr>
            <p:spPr>
              <a:xfrm>
                <a:off x="977400" y="4803678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Группа 67"/>
            <p:cNvGrpSpPr/>
            <p:nvPr/>
          </p:nvGrpSpPr>
          <p:grpSpPr>
            <a:xfrm>
              <a:off x="8958520" y="6098866"/>
              <a:ext cx="360000" cy="360000"/>
              <a:chOff x="977400" y="4228708"/>
              <a:chExt cx="1182995" cy="1149939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0" name="Прямая соединительная линия 69"/>
              <p:cNvCxnSpPr>
                <a:stCxn id="69" idx="0"/>
                <a:endCxn id="69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Прямая соединительная линия 70"/>
              <p:cNvCxnSpPr>
                <a:stCxn id="69" idx="2"/>
                <a:endCxn id="69" idx="6"/>
              </p:cNvCxnSpPr>
              <p:nvPr/>
            </p:nvCxnSpPr>
            <p:spPr>
              <a:xfrm>
                <a:off x="977400" y="4803677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Группа 72"/>
            <p:cNvGrpSpPr/>
            <p:nvPr/>
          </p:nvGrpSpPr>
          <p:grpSpPr>
            <a:xfrm>
              <a:off x="10322547" y="6087584"/>
              <a:ext cx="360000" cy="360000"/>
              <a:chOff x="977400" y="4228708"/>
              <a:chExt cx="1182995" cy="1149939"/>
            </a:xfrm>
          </p:grpSpPr>
          <p:sp>
            <p:nvSpPr>
              <p:cNvPr id="74" name="Овал 73"/>
              <p:cNvSpPr/>
              <p:nvPr/>
            </p:nvSpPr>
            <p:spPr>
              <a:xfrm>
                <a:off x="977400" y="4228708"/>
                <a:ext cx="1182995" cy="114993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5" name="Прямая соединительная линия 74"/>
              <p:cNvCxnSpPr>
                <a:stCxn id="74" idx="0"/>
                <a:endCxn id="74" idx="4"/>
              </p:cNvCxnSpPr>
              <p:nvPr/>
            </p:nvCxnSpPr>
            <p:spPr>
              <a:xfrm>
                <a:off x="1568898" y="4228708"/>
                <a:ext cx="0" cy="114993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>
                <a:stCxn id="74" idx="2"/>
                <a:endCxn id="74" idx="6"/>
              </p:cNvCxnSpPr>
              <p:nvPr/>
            </p:nvCxnSpPr>
            <p:spPr>
              <a:xfrm>
                <a:off x="977400" y="4803677"/>
                <a:ext cx="118299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Круговая 56"/>
            <p:cNvSpPr/>
            <p:nvPr/>
          </p:nvSpPr>
          <p:spPr>
            <a:xfrm flipH="1">
              <a:off x="7531605" y="6100026"/>
              <a:ext cx="360000" cy="360000"/>
            </a:xfrm>
            <a:prstGeom prst="pie">
              <a:avLst>
                <a:gd name="adj1" fmla="val 5430929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Круговая 5"/>
            <p:cNvSpPr/>
            <p:nvPr/>
          </p:nvSpPr>
          <p:spPr>
            <a:xfrm flipH="1">
              <a:off x="8967511" y="6115132"/>
              <a:ext cx="360000" cy="360000"/>
            </a:xfrm>
            <a:prstGeom prst="pi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Круговая 57"/>
            <p:cNvSpPr/>
            <p:nvPr/>
          </p:nvSpPr>
          <p:spPr>
            <a:xfrm flipH="1">
              <a:off x="10313556" y="6079391"/>
              <a:ext cx="360000" cy="360000"/>
            </a:xfrm>
            <a:prstGeom prst="pie">
              <a:avLst>
                <a:gd name="adj1" fmla="val 16255145"/>
                <a:gd name="adj2" fmla="val 162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7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3467</TotalTime>
  <Words>14717</Words>
  <Application>Microsoft Office PowerPoint</Application>
  <PresentationFormat>Широкоэкранный</PresentationFormat>
  <Paragraphs>1707</Paragraphs>
  <Slides>70</Slides>
  <Notes>68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2" baseType="lpstr">
      <vt:lpstr>Microsoft YaHei</vt:lpstr>
      <vt:lpstr>NSimSun</vt:lpstr>
      <vt:lpstr>Arial</vt:lpstr>
      <vt:lpstr>Arial Black</vt:lpstr>
      <vt:lpstr>Calibri</vt:lpstr>
      <vt:lpstr>DejaVu Sans</vt:lpstr>
      <vt:lpstr>Liberation Sans</vt:lpstr>
      <vt:lpstr>OpenSymbol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Каликин Константин Павлович</dc:creator>
  <cp:lastModifiedBy>Малышева Ольга Герольдовна</cp:lastModifiedBy>
  <cp:revision>440</cp:revision>
  <dcterms:created xsi:type="dcterms:W3CDTF">2019-01-23T07:13:05Z</dcterms:created>
  <dcterms:modified xsi:type="dcterms:W3CDTF">2019-04-24T06:41:23Z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