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4" r:id="rId5"/>
    <p:sldId id="275" r:id="rId6"/>
    <p:sldId id="276" r:id="rId7"/>
    <p:sldId id="282" r:id="rId8"/>
    <p:sldId id="277" r:id="rId9"/>
    <p:sldId id="278" r:id="rId10"/>
    <p:sldId id="279" r:id="rId11"/>
    <p:sldId id="289" r:id="rId12"/>
    <p:sldId id="290" r:id="rId13"/>
    <p:sldId id="291" r:id="rId14"/>
    <p:sldId id="284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2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9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8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3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9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8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1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1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92F83B-53E9-4509-93E4-555BECBAA94E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BCB310-EF58-4409-A6D0-D879F0D58E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013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поликлиническое отделение областного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учреждения здравоохранения «Городская клиническая больница № 4», на базе которой реализован проект по улучшению процесса (лучшая практика)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3723" y="2743199"/>
            <a:ext cx="4541002" cy="14465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В ОДИН ШАГ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C:\Users\User\AppData\Local\Temp\Rar$DIa6304.38111\IMG-20200205-WA00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05263"/>
            <a:ext cx="6036445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23284"/>
            <a:ext cx="9720072" cy="26581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78836"/>
              </p:ext>
            </p:extLst>
          </p:nvPr>
        </p:nvGraphicFramePr>
        <p:xfrm>
          <a:off x="744278" y="489100"/>
          <a:ext cx="1131304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1909">
                  <a:extLst>
                    <a:ext uri="{9D8B030D-6E8A-4147-A177-3AD203B41FA5}">
                      <a16:colId xmlns:a16="http://schemas.microsoft.com/office/drawing/2014/main" val="2151516344"/>
                    </a:ext>
                  </a:extLst>
                </a:gridCol>
                <a:gridCol w="2766017">
                  <a:extLst>
                    <a:ext uri="{9D8B030D-6E8A-4147-A177-3AD203B41FA5}">
                      <a16:colId xmlns:a16="http://schemas.microsoft.com/office/drawing/2014/main" val="1094916075"/>
                    </a:ext>
                  </a:extLst>
                </a:gridCol>
                <a:gridCol w="1361377">
                  <a:extLst>
                    <a:ext uri="{9D8B030D-6E8A-4147-A177-3AD203B41FA5}">
                      <a16:colId xmlns:a16="http://schemas.microsoft.com/office/drawing/2014/main" val="2695586633"/>
                    </a:ext>
                  </a:extLst>
                </a:gridCol>
                <a:gridCol w="1743739">
                  <a:extLst>
                    <a:ext uri="{9D8B030D-6E8A-4147-A177-3AD203B41FA5}">
                      <a16:colId xmlns:a16="http://schemas.microsoft.com/office/drawing/2014/main" val="2643136874"/>
                    </a:ext>
                  </a:extLst>
                </a:gridCol>
              </a:tblGrid>
              <a:tr h="2684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Улучшаемый показатель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17766"/>
                  </a:ext>
                </a:extLst>
              </a:tr>
              <a:tr h="62649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1.Выделен отдельный кабинет «Справка в 1 шаг» на 1 этаже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2.Создана наглядная внутренняя маршрутизация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обращений пациентов за справками, выписками для здоровых детей к участковому педиатру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посещения в смену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посещения в смену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21445"/>
                  </a:ext>
                </a:extLst>
              </a:tr>
              <a:tr h="62649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1.Выделено 1,5 ставки врача-педиатра в штатном расписании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2.Организация работы  кабинета  « Справка в 1 шаг»  в 2 смены ( полный рабочий день)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ожидания пациентом приема врача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51263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1.При обращении пациентов в детскую поликлинику маршрутизацию осуществляют администратор зала путем распределения потоков пациентов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Введена предварительная запись на прием к педиатру через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call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–центр, электронную регистратуру 37, портал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gosuslugi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повторная запись на прием ко врачу осуществляется непосредственно  из кабинета врача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неудовлетворенности населения качеством медицинской помощи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62261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пересечений потоков здоровых и условно больных пациентов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44889"/>
                  </a:ext>
                </a:extLst>
              </a:tr>
              <a:tr h="45081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1.Оптимальная маркировка карт для поиска по педиатрическим участкам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2.Введена должность администратора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картохранилища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ожидания обслуживания пациента в регистратуре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23383"/>
                  </a:ext>
                </a:extLst>
              </a:tr>
              <a:tr h="98449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Наглядная информация на стойке администраторов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Выдаются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флаеры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приеме у врача-педиатра участкового, распространение листовок по почтовым ящикам, в образовательные учреждения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Смс оповещение пациентов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в поликлинику за получением справки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51197"/>
                  </a:ext>
                </a:extLst>
              </a:tr>
              <a:tr h="62649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Создано АРМ по системе 5С для медицинского персонала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Введен электронный документооборот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Создана удобная эргономика на рабочем месте персонала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оформления справки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99001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стандарты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9445" y="979712"/>
            <a:ext cx="4794074" cy="56170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8203" y="979710"/>
            <a:ext cx="4710460" cy="5617031"/>
          </a:xfrm>
        </p:spPr>
      </p:pic>
    </p:spTree>
    <p:extLst>
      <p:ext uri="{BB962C8B-B14F-4D97-AF65-F5344CB8AC3E}">
        <p14:creationId xmlns:p14="http://schemas.microsoft.com/office/powerpoint/2010/main" val="193869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99522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стандарты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1500" y="-869606"/>
            <a:ext cx="5324780" cy="9033468"/>
          </a:xfrm>
        </p:spPr>
      </p:pic>
    </p:spTree>
    <p:extLst>
      <p:ext uri="{BB962C8B-B14F-4D97-AF65-F5344CB8AC3E}">
        <p14:creationId xmlns:p14="http://schemas.microsoft.com/office/powerpoint/2010/main" val="285827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79909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стандарты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9174" y="944543"/>
            <a:ext cx="3833067" cy="5622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5762" y="944541"/>
            <a:ext cx="3893354" cy="5622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1333" y="944538"/>
            <a:ext cx="3569415" cy="56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4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4069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стандарты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825910"/>
            <a:ext cx="9720073" cy="548345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Нормативно-справочная информация.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года №323-ФЗ «Об основах охраны здоровья граждан в Российской Федерации».</a:t>
            </a:r>
          </a:p>
          <a:p>
            <a:pPr lvl="0">
              <a:spcBef>
                <a:spcPts val="2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Российской Федерации № 366 н «Об утверждении порядка оказания педиатрической помощи».</a:t>
            </a:r>
          </a:p>
          <a:p>
            <a:pPr lvl="0">
              <a:spcBef>
                <a:spcPts val="2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здравоохранения и социального развития РФ от 2 мая 2012 г. N 441н "Об утверждении Порядка выдачи медицинскими организациями справок и медицинских заключений".</a:t>
            </a:r>
          </a:p>
          <a:p>
            <a:pPr lvl="0">
              <a:spcBef>
                <a:spcPts val="2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15.12.2014 N 834н (ред. от 09.01.2018)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заполнению".</a:t>
            </a:r>
          </a:p>
          <a:p>
            <a:pPr lvl="0">
              <a:spcBef>
                <a:spcPts val="2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Ивановской области от 28.12.2018. № 420-п «Об утверждении Территориальной программы государственных гарантий бесплатного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медицинской помощи на территории Ивановской области на 2019 год и на плановый период 2020 и 2021 годов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>
              <a:spcBef>
                <a:spcPts val="20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исполнители ознакомлены и обязуются исполнять.</a:t>
            </a:r>
          </a:p>
          <a:p>
            <a:pPr lvl="0">
              <a:spcBef>
                <a:spcPts val="20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endParaRPr lang="ru-RU" sz="1200" dirty="0" smtClean="0"/>
          </a:p>
          <a:p>
            <a:pPr>
              <a:spcBef>
                <a:spcPts val="200"/>
              </a:spcBef>
            </a:pPr>
            <a:endParaRPr lang="ru-RU" sz="1200" dirty="0"/>
          </a:p>
          <a:p>
            <a:pPr>
              <a:spcBef>
                <a:spcPts val="200"/>
              </a:spcBef>
            </a:pPr>
            <a:endParaRPr lang="ru-RU" sz="1200" dirty="0" smtClean="0"/>
          </a:p>
          <a:p>
            <a:pPr>
              <a:spcBef>
                <a:spcPts val="200"/>
              </a:spcBef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91327"/>
              </p:ext>
            </p:extLst>
          </p:nvPr>
        </p:nvGraphicFramePr>
        <p:xfrm>
          <a:off x="1150371" y="3567635"/>
          <a:ext cx="9837176" cy="124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294">
                  <a:extLst>
                    <a:ext uri="{9D8B030D-6E8A-4147-A177-3AD203B41FA5}">
                      <a16:colId xmlns:a16="http://schemas.microsoft.com/office/drawing/2014/main" val="3186004130"/>
                    </a:ext>
                  </a:extLst>
                </a:gridCol>
                <a:gridCol w="2459294">
                  <a:extLst>
                    <a:ext uri="{9D8B030D-6E8A-4147-A177-3AD203B41FA5}">
                      <a16:colId xmlns:a16="http://schemas.microsoft.com/office/drawing/2014/main" val="951479158"/>
                    </a:ext>
                  </a:extLst>
                </a:gridCol>
                <a:gridCol w="2459294">
                  <a:extLst>
                    <a:ext uri="{9D8B030D-6E8A-4147-A177-3AD203B41FA5}">
                      <a16:colId xmlns:a16="http://schemas.microsoft.com/office/drawing/2014/main" val="1908858930"/>
                    </a:ext>
                  </a:extLst>
                </a:gridCol>
                <a:gridCol w="2459294">
                  <a:extLst>
                    <a:ext uri="{9D8B030D-6E8A-4147-A177-3AD203B41FA5}">
                      <a16:colId xmlns:a16="http://schemas.microsoft.com/office/drawing/2014/main" val="703342884"/>
                    </a:ext>
                  </a:extLst>
                </a:gridCol>
              </a:tblGrid>
              <a:tr h="311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124020"/>
                  </a:ext>
                </a:extLst>
              </a:tr>
              <a:tr h="311095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08607"/>
                  </a:ext>
                </a:extLst>
              </a:tr>
              <a:tr h="311095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20420"/>
                  </a:ext>
                </a:extLst>
              </a:tr>
              <a:tr h="311095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62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35661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внедрения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224116"/>
            <a:ext cx="9720073" cy="5085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внедрен в детском поликлиническом отделении ОБУЗ ГКБ № 4, внедряется в детской поликлинике № 6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медицинских организаций планируется в 2020 году детскими учреждениями области, вступившими в региональный проект Ивановской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оказания первичной медико-санитарной помощи».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тиражирования: наглядная визуализация  данного проекта в действии всем заинтересованным лицам на базе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поликлинического отделения ОБУЗ ГКБ № 4;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документарных и информационных наработок при тиражировании.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требующиеся для внедрения: наличие необходимого числа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врачей-педиатров, АРМ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5С,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отдельного кабинета для выдачи справок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1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409434"/>
            <a:ext cx="10959151" cy="2036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2" y="3971499"/>
            <a:ext cx="10959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Критерии, целевые значения которых достигались в рамках проекта по улучшению: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планирование кабинета «Справка в 1 шаг» по принципу 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участковых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врачей-педиатров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бумажной работы;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ожидания приема участкового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врача-педиатра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потоков здоровых и больных пациентов;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маршрутизации, навигации;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доступности медицинской помощи в детской поликлинике.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производства, использованные в рамках проекта по улучшению: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создания ценности услуг, система 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визуализация проекта, стандартизация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156164"/>
              </p:ext>
            </p:extLst>
          </p:nvPr>
        </p:nvGraphicFramePr>
        <p:xfrm>
          <a:off x="1023582" y="613119"/>
          <a:ext cx="10959151" cy="3169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30745">
                  <a:extLst>
                    <a:ext uri="{9D8B030D-6E8A-4147-A177-3AD203B41FA5}">
                      <a16:colId xmlns:a16="http://schemas.microsoft.com/office/drawing/2014/main" val="3407989206"/>
                    </a:ext>
                  </a:extLst>
                </a:gridCol>
                <a:gridCol w="2052125">
                  <a:extLst>
                    <a:ext uri="{9D8B030D-6E8A-4147-A177-3AD203B41FA5}">
                      <a16:colId xmlns:a16="http://schemas.microsoft.com/office/drawing/2014/main" val="1473768823"/>
                    </a:ext>
                  </a:extLst>
                </a:gridCol>
                <a:gridCol w="2276281">
                  <a:extLst>
                    <a:ext uri="{9D8B030D-6E8A-4147-A177-3AD203B41FA5}">
                      <a16:colId xmlns:a16="http://schemas.microsoft.com/office/drawing/2014/main" val="2093640524"/>
                    </a:ext>
                  </a:extLst>
                </a:gridCol>
              </a:tblGrid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Исходное значение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33508"/>
                  </a:ext>
                </a:extLst>
              </a:tr>
              <a:tr h="52997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пациента за справками, выписками для здоровых детей к участковому педиатру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посещений в смену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посещения в смену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9335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 пациентом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приема врача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71614"/>
                  </a:ext>
                </a:extLst>
              </a:tr>
              <a:tr h="52997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неудовлетворенности населения качеством медицинской помощи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78431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пересечений потоков здоровых и условно больных пациентов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87535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в поликлинику за получением справки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524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оформления справки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112894"/>
                  </a:ext>
                </a:extLst>
              </a:tr>
              <a:tr h="306830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ожидания обслуживания пациента в регистратуре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минут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33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8824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873457"/>
            <a:ext cx="9720072" cy="5706021"/>
          </a:xfr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429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119332" cy="38817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(исходного) состояния «справка в один шаг»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28750" y="1297187"/>
            <a:ext cx="107234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Вход в поликлинику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0694991" y="1297187"/>
            <a:ext cx="110371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поликлиники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16316" y="2769745"/>
            <a:ext cx="1091499" cy="1453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54’’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659188" y="2769745"/>
            <a:ext cx="1393165" cy="14560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 уточняет причину обращения, подбирает мед. карту.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339’’-504’’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711121" y="2779998"/>
            <a:ext cx="1229850" cy="1455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            ПЕДИАТРА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пациента, выдача справки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’’-600’’      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606734" y="2759522"/>
            <a:ext cx="1312207" cy="1456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ЗАВЕДУЮЩЕЙ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 справку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20’’-68’’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8639843" y="2766795"/>
            <a:ext cx="1270803" cy="1456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 печать на справке.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19’’-22’’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0631435" y="2759522"/>
            <a:ext cx="1230824" cy="1456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</a:t>
            </a:r>
          </a:p>
          <a:p>
            <a:pPr algn="ctr"/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54’’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28750" y="5164730"/>
            <a:ext cx="5012133" cy="1061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обслуживание пациента у регистратуры;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пациента у кабинета врача;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пациента у кабинета заведующей отделением;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по потоку пациента при получении справки.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ый треугольник 103"/>
          <p:cNvSpPr/>
          <p:nvPr/>
        </p:nvSpPr>
        <p:spPr>
          <a:xfrm>
            <a:off x="939740" y="1043497"/>
            <a:ext cx="353379" cy="255778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ый треугольник 104"/>
          <p:cNvSpPr/>
          <p:nvPr/>
        </p:nvSpPr>
        <p:spPr>
          <a:xfrm>
            <a:off x="1304108" y="1029738"/>
            <a:ext cx="363877" cy="269561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ый треугольник 105"/>
          <p:cNvSpPr/>
          <p:nvPr/>
        </p:nvSpPr>
        <p:spPr>
          <a:xfrm>
            <a:off x="1668226" y="1029738"/>
            <a:ext cx="339879" cy="26746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ый треугольник 106"/>
          <p:cNvSpPr/>
          <p:nvPr/>
        </p:nvSpPr>
        <p:spPr>
          <a:xfrm>
            <a:off x="10694991" y="1028691"/>
            <a:ext cx="382386" cy="26956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ый треугольник 107"/>
          <p:cNvSpPr/>
          <p:nvPr/>
        </p:nvSpPr>
        <p:spPr>
          <a:xfrm>
            <a:off x="11117058" y="1015627"/>
            <a:ext cx="345919" cy="28156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ый треугольник 108"/>
          <p:cNvSpPr/>
          <p:nvPr/>
        </p:nvSpPr>
        <p:spPr>
          <a:xfrm>
            <a:off x="11476990" y="1022159"/>
            <a:ext cx="335726" cy="28156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ятно 2 109"/>
          <p:cNvSpPr/>
          <p:nvPr/>
        </p:nvSpPr>
        <p:spPr>
          <a:xfrm>
            <a:off x="2392522" y="2366175"/>
            <a:ext cx="554679" cy="548641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1" name="Пятно 2 110"/>
          <p:cNvSpPr/>
          <p:nvPr/>
        </p:nvSpPr>
        <p:spPr>
          <a:xfrm>
            <a:off x="4412601" y="2366174"/>
            <a:ext cx="551134" cy="548641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2" name="Пятно 2 111"/>
          <p:cNvSpPr/>
          <p:nvPr/>
        </p:nvSpPr>
        <p:spPr>
          <a:xfrm>
            <a:off x="6216450" y="2399426"/>
            <a:ext cx="596439" cy="515389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ятно 2 112"/>
          <p:cNvSpPr/>
          <p:nvPr/>
        </p:nvSpPr>
        <p:spPr>
          <a:xfrm>
            <a:off x="8245394" y="2399426"/>
            <a:ext cx="586986" cy="532014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4" name="Объект 113"/>
          <p:cNvSpPr>
            <a:spLocks noGrp="1"/>
          </p:cNvSpPr>
          <p:nvPr>
            <p:ph idx="1"/>
          </p:nvPr>
        </p:nvSpPr>
        <p:spPr>
          <a:xfrm>
            <a:off x="8141905" y="4135577"/>
            <a:ext cx="1188345" cy="558414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1-2</a:t>
            </a:r>
          </a:p>
        </p:txBody>
      </p:sp>
      <p:sp>
        <p:nvSpPr>
          <p:cNvPr id="115" name="Объект 113"/>
          <p:cNvSpPr txBox="1">
            <a:spLocks/>
          </p:cNvSpPr>
          <p:nvPr/>
        </p:nvSpPr>
        <p:spPr>
          <a:xfrm>
            <a:off x="6122582" y="4099711"/>
            <a:ext cx="1188345" cy="558414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1-2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Объект 113"/>
          <p:cNvSpPr txBox="1">
            <a:spLocks/>
          </p:cNvSpPr>
          <p:nvPr/>
        </p:nvSpPr>
        <p:spPr>
          <a:xfrm>
            <a:off x="4200726" y="4099711"/>
            <a:ext cx="1188345" cy="558414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8-10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Объект 113"/>
          <p:cNvSpPr txBox="1">
            <a:spLocks/>
          </p:cNvSpPr>
          <p:nvPr/>
        </p:nvSpPr>
        <p:spPr>
          <a:xfrm>
            <a:off x="2130865" y="4099711"/>
            <a:ext cx="1188345" cy="558414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5-10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Стрелка вниз 117"/>
          <p:cNvSpPr/>
          <p:nvPr/>
        </p:nvSpPr>
        <p:spPr>
          <a:xfrm>
            <a:off x="1213731" y="2211587"/>
            <a:ext cx="484632" cy="555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право 118"/>
          <p:cNvSpPr/>
          <p:nvPr/>
        </p:nvSpPr>
        <p:spPr>
          <a:xfrm>
            <a:off x="2017258" y="3212034"/>
            <a:ext cx="628420" cy="52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4059848" y="3221638"/>
            <a:ext cx="6467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5954368" y="3215733"/>
            <a:ext cx="652366" cy="470331"/>
          </a:xfrm>
          <a:prstGeom prst="rightArrow">
            <a:avLst>
              <a:gd name="adj1" fmla="val 621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7932337" y="3215733"/>
            <a:ext cx="6939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9910646" y="3221638"/>
            <a:ext cx="707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верх 123"/>
          <p:cNvSpPr/>
          <p:nvPr/>
        </p:nvSpPr>
        <p:spPr>
          <a:xfrm>
            <a:off x="11004531" y="2225260"/>
            <a:ext cx="484632" cy="5350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752167" y="2236105"/>
            <a:ext cx="532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 flipH="1">
            <a:off x="1698362" y="2225260"/>
            <a:ext cx="542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054534" y="2910434"/>
            <a:ext cx="441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037209" y="3776857"/>
            <a:ext cx="715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174709" y="2889943"/>
            <a:ext cx="339971" cy="325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125775" y="3701772"/>
            <a:ext cx="5022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947672" y="2922938"/>
            <a:ext cx="506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972422" y="3653668"/>
            <a:ext cx="359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965660" y="3655605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12м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915908" y="2875002"/>
            <a:ext cx="500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112’’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10002094" y="2875002"/>
            <a:ext cx="41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0012222" y="3686064"/>
            <a:ext cx="619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193771" y="4731942"/>
            <a:ext cx="945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’’-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904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302904" y="4718661"/>
            <a:ext cx="1022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’’-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1200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6096000" y="5277876"/>
            <a:ext cx="2045905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5908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ВПП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3311’’</a:t>
            </a:r>
          </a:p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ВПП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4955’’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0543256" y="2270851"/>
            <a:ext cx="429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1546242" y="2271162"/>
            <a:ext cx="525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6201010" y="4718661"/>
            <a:ext cx="945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598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’’-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8224689" y="4718661"/>
            <a:ext cx="1003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’’-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402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265472"/>
            <a:ext cx="9720072" cy="3244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решения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45962"/>
              </p:ext>
            </p:extLst>
          </p:nvPr>
        </p:nvGraphicFramePr>
        <p:xfrm>
          <a:off x="870154" y="589935"/>
          <a:ext cx="11061291" cy="60929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9286">
                  <a:extLst>
                    <a:ext uri="{9D8B030D-6E8A-4147-A177-3AD203B41FA5}">
                      <a16:colId xmlns:a16="http://schemas.microsoft.com/office/drawing/2014/main" val="1658108287"/>
                    </a:ext>
                  </a:extLst>
                </a:gridCol>
                <a:gridCol w="4306843">
                  <a:extLst>
                    <a:ext uri="{9D8B030D-6E8A-4147-A177-3AD203B41FA5}">
                      <a16:colId xmlns:a16="http://schemas.microsoft.com/office/drawing/2014/main" val="2547079662"/>
                    </a:ext>
                  </a:extLst>
                </a:gridCol>
                <a:gridCol w="6445162">
                  <a:extLst>
                    <a:ext uri="{9D8B030D-6E8A-4147-A177-3AD203B41FA5}">
                      <a16:colId xmlns:a16="http://schemas.microsoft.com/office/drawing/2014/main" val="2627820938"/>
                    </a:ext>
                  </a:extLst>
                </a:gridCol>
              </a:tblGrid>
              <a:tr h="34897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 причины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91451"/>
                  </a:ext>
                </a:extLst>
              </a:tr>
              <a:tr h="274992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Нагрузка на участковых врачей - педиатров обращениями- выписками направлений, справок различного характера (40% посещений в смену из общего числа обратившихся за помощью к участковому врачу- педиатру).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Отсутствие отдельно выделенного кабинета «Справка в 1 шаг».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83212"/>
                  </a:ext>
                </a:extLst>
              </a:tr>
              <a:tr h="531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Отсутствие выделенной ставки врача-педиатра в штатном расписании, выдача справок осуществляется в только часы приема участкового педиатра ребенка.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51082"/>
                  </a:ext>
                </a:extLst>
              </a:tr>
              <a:tr h="6276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Неудовлетворенность пациентов качеством медицинской помощи в связи с длительным ожиданием получением справки/выписки в 50% случаев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1.Низкая информированность пациентов об алгоритме получения справки (выписки) поликлинике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9313"/>
                  </a:ext>
                </a:extLst>
              </a:tr>
              <a:tr h="268978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Пересечение здоровых пациентов, обратившихся за справкой/ выпиской с иными потоками ( 3 пересечения)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1.Отсутствие отдельно выделенного кабинета «Справка в 1 шаг»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83709"/>
                  </a:ext>
                </a:extLst>
              </a:tr>
              <a:tr h="2689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2.Отсутствие выделенной ставки врача-педиатра в штатном расписание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98279"/>
                  </a:ext>
                </a:extLst>
              </a:tr>
              <a:tr h="4482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3.Пациенты приходят без предварительной записи  на прием к врачу-педиатру участковому за заказом и получением необходимой справки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69011"/>
                  </a:ext>
                </a:extLst>
              </a:tr>
              <a:tr h="268978">
                <a:tc row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пациентом поликлиники, с целью получения справки - 2 посещения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Отсутствие отдельно выделенного кабинета для выдачи справок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54878"/>
                  </a:ext>
                </a:extLst>
              </a:tr>
              <a:tr h="2689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Отсутствие выделенной ставки врача-педиатра в штатном расписание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89750"/>
                  </a:ext>
                </a:extLst>
              </a:tr>
              <a:tr h="4482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3.Пациенты приходят без предварительной записи на прием к врачу-педиатру участковому за заказом и получением справки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79043"/>
                  </a:ext>
                </a:extLst>
              </a:tr>
              <a:tr h="4482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Низкая информированность пациентов об алгоритме получения справки (выписки)  поликлинике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60049"/>
                  </a:ext>
                </a:extLst>
              </a:tr>
              <a:tr h="268978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Длительное время оформления справки- 120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1.Пациенты приходят без предварительной записи на прием к врачу-педиатру участковому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118570"/>
                  </a:ext>
                </a:extLst>
              </a:tr>
              <a:tr h="2689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2.Отсутствие АРМ для медицинского персонала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207338"/>
                  </a:ext>
                </a:extLst>
              </a:tr>
              <a:tr h="4482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Продолжительное ожидание обслуживания пациента в регистратуре - 15 мин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Долгий поиск медицинским регистратором амбулаторной карты пациентов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13800"/>
                  </a:ext>
                </a:extLst>
              </a:tr>
              <a:tr h="348974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Долгое время ожидания пациентами приема врача пациентом – 20 минут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1.Отсутствие отдельно выделенного кабинета «Справка в 1 шаг»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848567"/>
                  </a:ext>
                </a:extLst>
              </a:tr>
              <a:tr h="4482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2.Пациенты приходят без предварительной записи на прием к врачу-педиатру участковому для заказа и получения справки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9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1443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 причины проблем и решения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572256"/>
              </p:ext>
            </p:extLst>
          </p:nvPr>
        </p:nvGraphicFramePr>
        <p:xfrm>
          <a:off x="900113" y="900113"/>
          <a:ext cx="10898187" cy="5123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997">
                  <a:extLst>
                    <a:ext uri="{9D8B030D-6E8A-4147-A177-3AD203B41FA5}">
                      <a16:colId xmlns:a16="http://schemas.microsoft.com/office/drawing/2014/main" val="1393751673"/>
                    </a:ext>
                  </a:extLst>
                </a:gridCol>
                <a:gridCol w="4203290">
                  <a:extLst>
                    <a:ext uri="{9D8B030D-6E8A-4147-A177-3AD203B41FA5}">
                      <a16:colId xmlns:a16="http://schemas.microsoft.com/office/drawing/2014/main" val="968057814"/>
                    </a:ext>
                  </a:extLst>
                </a:gridCol>
                <a:gridCol w="6311900">
                  <a:extLst>
                    <a:ext uri="{9D8B030D-6E8A-4147-A177-3AD203B41FA5}">
                      <a16:colId xmlns:a16="http://schemas.microsoft.com/office/drawing/2014/main" val="2412545387"/>
                    </a:ext>
                  </a:extLst>
                </a:gridCol>
              </a:tblGrid>
              <a:tr h="364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97410"/>
                  </a:ext>
                </a:extLst>
              </a:tr>
              <a:tr h="269478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отдельно выделенного кабинета « Справка в 1 шаг»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1.Выделили отдельный кабинет «Справка в 1 шаг» на 1 этаже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05915"/>
                  </a:ext>
                </a:extLst>
              </a:tr>
              <a:tr h="2694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2.Создана наглядная внутренняя маршрутизация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40442"/>
                  </a:ext>
                </a:extLst>
              </a:tr>
              <a:tr h="269478"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выделенной ставки врача-педиатра в штатном расписании, выдача справок осуществляется в только часы приема участкового педиатра ребенка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Выделили 1,5 ставки врача-педиатра в штатном расписании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60340"/>
                  </a:ext>
                </a:extLst>
              </a:tr>
              <a:tr h="3642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работы  кабинета  « Справка в 1 шаг»  в 2 смены ( полный рабочий день)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02906"/>
                  </a:ext>
                </a:extLst>
              </a:tr>
              <a:tr h="44913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Пациенты приходят без предварительной записи на прием к врачу-педиатру участковому для заказа и получения справки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обращении пациентов в детскую поликлинику маршрутизацию осуществляет администратор зала путем распределения потоков пациентов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851210"/>
                  </a:ext>
                </a:extLst>
              </a:tr>
              <a:tr h="6287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Введена предварительная запись на прием к педиатру через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call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–центр, электронную регистратуру 37, портал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gosuslugi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повторная запись на прием ко врачу осуществляется непосредственно  из кабинета врача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46416"/>
                  </a:ext>
                </a:extLst>
              </a:tr>
              <a:tr h="267737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Долгий поиск медицинским регистратором амбулаторной карты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1.Оптимальная маркировка карт для поиска по педиатрическим участкам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55" marR="34925" marT="34925" marB="349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90215"/>
                  </a:ext>
                </a:extLst>
              </a:tr>
              <a:tr h="26947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Введение должности администратора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картохранилища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1597"/>
                  </a:ext>
                </a:extLst>
              </a:tr>
              <a:tr h="26947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Низкая информированность пациентов об алгоритме получения справки (выписки)  поликлинике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Наглядная информация на стойке администраторов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124732"/>
                  </a:ext>
                </a:extLst>
              </a:tr>
              <a:tr h="4491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Выдача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флаеров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приеме у врача-педиатра участкового, распространение листовок по почтовым ящикам, в образовательные учреждения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67629"/>
                  </a:ext>
                </a:extLst>
              </a:tr>
              <a:tr h="2694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Смс оповещение пациентов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45347"/>
                  </a:ext>
                </a:extLst>
              </a:tr>
              <a:tr h="269478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АРМ для медицинского персонала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Создано АРМ по системе 5С для медицинского персонала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82837"/>
                  </a:ext>
                </a:extLst>
              </a:tr>
              <a:tr h="2694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Введение электронного документооборота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95025"/>
                  </a:ext>
                </a:extLst>
              </a:tr>
              <a:tr h="3642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Создана удобная эргономика на рабочем месте персонала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7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7548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кабинета по системе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222957"/>
            <a:ext cx="9441712" cy="5338174"/>
          </a:xfrm>
        </p:spPr>
      </p:pic>
    </p:spTree>
    <p:extLst>
      <p:ext uri="{BB962C8B-B14F-4D97-AF65-F5344CB8AC3E}">
        <p14:creationId xmlns:p14="http://schemas.microsoft.com/office/powerpoint/2010/main" val="221409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2918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кабинета по системе 5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19131"/>
              </p:ext>
            </p:extLst>
          </p:nvPr>
        </p:nvGraphicFramePr>
        <p:xfrm>
          <a:off x="1023938" y="1106488"/>
          <a:ext cx="10760076" cy="53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692">
                  <a:extLst>
                    <a:ext uri="{9D8B030D-6E8A-4147-A177-3AD203B41FA5}">
                      <a16:colId xmlns:a16="http://schemas.microsoft.com/office/drawing/2014/main" val="1421345391"/>
                    </a:ext>
                  </a:extLst>
                </a:gridCol>
                <a:gridCol w="3586692">
                  <a:extLst>
                    <a:ext uri="{9D8B030D-6E8A-4147-A177-3AD203B41FA5}">
                      <a16:colId xmlns:a16="http://schemas.microsoft.com/office/drawing/2014/main" val="3826714581"/>
                    </a:ext>
                  </a:extLst>
                </a:gridCol>
                <a:gridCol w="3586692">
                  <a:extLst>
                    <a:ext uri="{9D8B030D-6E8A-4147-A177-3AD203B41FA5}">
                      <a16:colId xmlns:a16="http://schemas.microsoft.com/office/drawing/2014/main" val="3795479716"/>
                    </a:ext>
                  </a:extLst>
                </a:gridCol>
              </a:tblGrid>
              <a:tr h="53090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98269"/>
                  </a:ext>
                </a:extLst>
              </a:tr>
            </a:tbl>
          </a:graphicData>
        </a:graphic>
      </p:graphicFrame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9" y="1106487"/>
            <a:ext cx="3562809" cy="53090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1106486"/>
            <a:ext cx="3651678" cy="53090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27" y="1106485"/>
            <a:ext cx="3598632" cy="53090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8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7342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«справка в один шаг»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1091381"/>
            <a:ext cx="10798164" cy="502182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767" y="3384755"/>
            <a:ext cx="1784953" cy="2728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54’’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8248" y="3384748"/>
            <a:ext cx="1725562" cy="2728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 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зала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 причину обращения у пациента, маршрутизирует в необходимый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228’’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1670" y="3384748"/>
            <a:ext cx="1756783" cy="2728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</a:t>
            </a: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в 1 шаг</a:t>
            </a:r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пациента, выдача готовой справки 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96269" y="3367289"/>
            <a:ext cx="1845588" cy="2728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54’’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965" y="1593700"/>
            <a:ext cx="1784953" cy="993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Вход в поликлинику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54728" y="1564648"/>
            <a:ext cx="1887129" cy="993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поликлиники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283039" y="1263182"/>
            <a:ext cx="598044" cy="312912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1879834" y="1254753"/>
            <a:ext cx="616978" cy="323789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493653" y="1261343"/>
            <a:ext cx="620798" cy="324448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>
            <a:off x="8554729" y="1226807"/>
            <a:ext cx="701887" cy="34928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9198974" y="1232994"/>
            <a:ext cx="686109" cy="34310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9856423" y="1207114"/>
            <a:ext cx="585434" cy="357534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881082" y="2592416"/>
            <a:ext cx="484632" cy="815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9256616" y="2552552"/>
            <a:ext cx="484632" cy="797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2425665" y="2768809"/>
            <a:ext cx="977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59353" y="2855498"/>
            <a:ext cx="683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96873" y="2855498"/>
            <a:ext cx="3972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46712" y="2777238"/>
            <a:ext cx="682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68720" y="4432724"/>
            <a:ext cx="6260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463810" y="4422371"/>
            <a:ext cx="62947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910628" y="4432724"/>
            <a:ext cx="645149" cy="494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80029" y="4017101"/>
            <a:ext cx="490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64375" y="5016605"/>
            <a:ext cx="457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99618" y="4063391"/>
            <a:ext cx="416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6’’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06652" y="5016605"/>
            <a:ext cx="359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88364" y="4100542"/>
            <a:ext cx="424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11’’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23195" y="4982892"/>
            <a:ext cx="457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558035" y="5726408"/>
            <a:ext cx="126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ВПП = 899’’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1890</TotalTime>
  <Words>1423</Words>
  <Application>Microsoft Office PowerPoint</Application>
  <PresentationFormat>Широкоэкранный</PresentationFormat>
  <Paragraphs>268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Ивановская область  Детское поликлиническое отделение областного бюджетного учреждения здравоохранения «Городская клиническая больница № 4», на базе которой реализован проект по улучшению процесса (лучшая практика)  </vt:lpstr>
      <vt:lpstr>Достигнутые результаты</vt:lpstr>
      <vt:lpstr>Паспорт проекта</vt:lpstr>
      <vt:lpstr>Карта текущего (исходного) состояния «справка в один шаг»</vt:lpstr>
      <vt:lpstr>проблемы и решения</vt:lpstr>
      <vt:lpstr>Коренные причины проблем и решения</vt:lpstr>
      <vt:lpstr>Организация работы кабинета по системе 5S </vt:lpstr>
      <vt:lpstr>Организация работы кабинета по системе 5S</vt:lpstr>
      <vt:lpstr>Карта целевого состояния «справка в один шаг»</vt:lpstr>
      <vt:lpstr>результаты</vt:lpstr>
      <vt:lpstr>Разработанные стандарты</vt:lpstr>
      <vt:lpstr>Разработанные стандарты</vt:lpstr>
      <vt:lpstr>Разработанные стандарты</vt:lpstr>
      <vt:lpstr>Разработанные стандарты</vt:lpstr>
      <vt:lpstr>Уровень внедрения решений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 РФ</dc:title>
  <dc:creator>Дмитрий Крошка</dc:creator>
  <cp:lastModifiedBy>Acer</cp:lastModifiedBy>
  <cp:revision>123</cp:revision>
  <dcterms:created xsi:type="dcterms:W3CDTF">2019-10-03T19:29:10Z</dcterms:created>
  <dcterms:modified xsi:type="dcterms:W3CDTF">2020-02-20T19:14:12Z</dcterms:modified>
</cp:coreProperties>
</file>